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8" r:id="rId5"/>
  </p:sldIdLst>
  <p:sldSz cx="10058400" cy="15544800"/>
  <p:notesSz cx="9296400" cy="7010400"/>
  <p:defaultTextStyle>
    <a:defPPr>
      <a:defRPr lang="en-US"/>
    </a:defPPr>
    <a:lvl1pPr marL="0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1pPr>
    <a:lvl2pPr marL="457089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2pPr>
    <a:lvl3pPr marL="914179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3pPr>
    <a:lvl4pPr marL="1371268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4pPr>
    <a:lvl5pPr marL="1828356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5pPr>
    <a:lvl6pPr marL="2285446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6pPr>
    <a:lvl7pPr marL="2742535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7pPr>
    <a:lvl8pPr marL="3199624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8pPr>
    <a:lvl9pPr marL="3656713" algn="l" defTabSz="914179" rtl="0" eaLnBrk="1" latinLnBrk="0" hangingPunct="1">
      <a:defRPr sz="17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072" userDrawn="1">
          <p15:clr>
            <a:srgbClr val="A4A3A4"/>
          </p15:clr>
        </p15:guide>
        <p15:guide id="2" orient="horz" pos="3960" userDrawn="1">
          <p15:clr>
            <a:srgbClr val="A4A3A4"/>
          </p15:clr>
        </p15:guide>
        <p15:guide id="3" pos="3168" userDrawn="1">
          <p15:clr>
            <a:srgbClr val="A4A3A4"/>
          </p15:clr>
        </p15:guide>
        <p15:guide id="4" pos="3268" userDrawn="1">
          <p15:clr>
            <a:srgbClr val="A4A3A4"/>
          </p15:clr>
        </p15:guide>
        <p15:guide id="5" orient="horz" pos="9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379"/>
    <a:srgbClr val="176691"/>
    <a:srgbClr val="2D8CB4"/>
    <a:srgbClr val="283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2" autoAdjust="0"/>
    <p:restoredTop sz="94522" autoAdjust="0"/>
  </p:normalViewPr>
  <p:slideViewPr>
    <p:cSldViewPr snapToGrid="0">
      <p:cViewPr varScale="1">
        <p:scale>
          <a:sx n="48" d="100"/>
          <a:sy n="48" d="100"/>
        </p:scale>
        <p:origin x="3060" y="66"/>
      </p:cViewPr>
      <p:guideLst>
        <p:guide pos="6072"/>
        <p:guide orient="horz" pos="3960"/>
        <p:guide pos="3168"/>
        <p:guide pos="3268"/>
        <p:guide orient="horz" pos="9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EDBA6C6-E69A-4D0D-B0EA-57BAE62B15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0058400" cy="155448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225E7-242D-4A83-8AB4-AC0331CBCB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127138"/>
            <a:ext cx="9220200" cy="1950119"/>
          </a:xfrm>
        </p:spPr>
        <p:txBody>
          <a:bodyPr anchor="b">
            <a:normAutofit/>
          </a:bodyPr>
          <a:lstStyle>
            <a:lvl1pPr algn="l">
              <a:defRPr sz="11000" b="1">
                <a:solidFill>
                  <a:schemeClr val="bg1"/>
                </a:solidFill>
                <a:latin typeface="+mn-lt"/>
                <a:ea typeface="HGGothicE" panose="020B0909000000000000" pitchFamily="49" charset="-128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CD960E4-D317-41EA-92FD-499084FF4C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890" y="505143"/>
            <a:ext cx="4754880" cy="501423"/>
          </a:xfrm>
        </p:spPr>
        <p:txBody>
          <a:bodyPr anchor="b"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  <a:lvl2pPr marL="636177" indent="0" algn="ctr">
              <a:buNone/>
              <a:defRPr sz="2000">
                <a:solidFill>
                  <a:schemeClr val="bg1"/>
                </a:solidFill>
              </a:defRPr>
            </a:lvl2pPr>
            <a:lvl3pPr marL="1272355" indent="0" algn="ctr">
              <a:buNone/>
              <a:defRPr sz="2000">
                <a:solidFill>
                  <a:schemeClr val="bg1"/>
                </a:solidFill>
              </a:defRPr>
            </a:lvl3pPr>
            <a:lvl4pPr marL="1908532" indent="0" algn="ctr">
              <a:buNone/>
              <a:defRPr sz="2000">
                <a:solidFill>
                  <a:schemeClr val="bg1"/>
                </a:solidFill>
              </a:defRPr>
            </a:lvl4pPr>
            <a:lvl5pPr marL="2544710" indent="0" algn="ctr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YOUR TEXT </a:t>
            </a:r>
          </a:p>
        </p:txBody>
      </p:sp>
    </p:spTree>
    <p:extLst>
      <p:ext uri="{BB962C8B-B14F-4D97-AF65-F5344CB8AC3E}">
        <p14:creationId xmlns:p14="http://schemas.microsoft.com/office/powerpoint/2010/main" val="890844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96" userDrawn="1">
          <p15:clr>
            <a:srgbClr val="FBAE40"/>
          </p15:clr>
        </p15:guide>
        <p15:guide id="2" pos="288" userDrawn="1">
          <p15:clr>
            <a:srgbClr val="FBAE40"/>
          </p15:clr>
        </p15:guide>
        <p15:guide id="3" pos="604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3FD534-551D-4853-B009-6CE3AE868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7" y="827621"/>
            <a:ext cx="8675370" cy="3004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36324-F194-460C-9BA6-98A64B087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7" y="4138085"/>
            <a:ext cx="8675370" cy="9863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9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1272355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0" indent="0" algn="l" defTabSz="1272355" rtl="0" eaLnBrk="1" latinLnBrk="0" hangingPunct="1">
        <a:lnSpc>
          <a:spcPct val="90000"/>
        </a:lnSpc>
        <a:spcBef>
          <a:spcPts val="1391"/>
        </a:spcBef>
        <a:buFont typeface="Arial" panose="020B0604020202020204" pitchFamily="34" charset="0"/>
        <a:buNone/>
        <a:defRPr sz="3896" kern="1200">
          <a:solidFill>
            <a:schemeClr val="tx1"/>
          </a:solidFill>
          <a:latin typeface="+mn-lt"/>
          <a:ea typeface="+mn-ea"/>
          <a:cs typeface="Posterama" panose="020B0504020200020000" pitchFamily="34" charset="0"/>
        </a:defRPr>
      </a:lvl1pPr>
      <a:lvl2pPr marL="636177" indent="0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None/>
        <a:defRPr sz="3339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2pPr>
      <a:lvl3pPr marL="1272355" indent="0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None/>
        <a:defRPr sz="2783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3pPr>
      <a:lvl4pPr marL="1908532" indent="0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None/>
        <a:defRPr sz="2505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4pPr>
      <a:lvl5pPr marL="2544710" indent="0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None/>
        <a:defRPr sz="2505" kern="1200">
          <a:solidFill>
            <a:schemeClr val="tx1"/>
          </a:solidFill>
          <a:latin typeface="Posterama" panose="020B0504020200020000" pitchFamily="34" charset="0"/>
          <a:ea typeface="+mn-ea"/>
          <a:cs typeface="Posterama" panose="020B0504020200020000" pitchFamily="34" charset="0"/>
        </a:defRPr>
      </a:lvl5pPr>
      <a:lvl6pPr marL="3498976" indent="-318089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2505" kern="1200">
          <a:solidFill>
            <a:schemeClr val="tx1"/>
          </a:solidFill>
          <a:latin typeface="+mn-lt"/>
          <a:ea typeface="+mn-ea"/>
          <a:cs typeface="+mn-cs"/>
        </a:defRPr>
      </a:lvl6pPr>
      <a:lvl7pPr marL="4135153" indent="-318089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2505" kern="1200">
          <a:solidFill>
            <a:schemeClr val="tx1"/>
          </a:solidFill>
          <a:latin typeface="+mn-lt"/>
          <a:ea typeface="+mn-ea"/>
          <a:cs typeface="+mn-cs"/>
        </a:defRPr>
      </a:lvl7pPr>
      <a:lvl8pPr marL="4771331" indent="-318089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2505" kern="1200">
          <a:solidFill>
            <a:schemeClr val="tx1"/>
          </a:solidFill>
          <a:latin typeface="+mn-lt"/>
          <a:ea typeface="+mn-ea"/>
          <a:cs typeface="+mn-cs"/>
        </a:defRPr>
      </a:lvl8pPr>
      <a:lvl9pPr marL="5407509" indent="-318089" algn="l" defTabSz="1272355" rtl="0" eaLnBrk="1" latinLnBrk="0" hangingPunct="1">
        <a:lnSpc>
          <a:spcPct val="90000"/>
        </a:lnSpc>
        <a:spcBef>
          <a:spcPts val="696"/>
        </a:spcBef>
        <a:buFont typeface="Arial" panose="020B0604020202020204" pitchFamily="34" charset="0"/>
        <a:buChar char="•"/>
        <a:defRPr sz="25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1pPr>
      <a:lvl2pPr marL="636177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2pPr>
      <a:lvl3pPr marL="1272355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3pPr>
      <a:lvl4pPr marL="1908532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4pPr>
      <a:lvl5pPr marL="2544710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5pPr>
      <a:lvl6pPr marL="3180887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6pPr>
      <a:lvl7pPr marL="3817065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7pPr>
      <a:lvl8pPr marL="4453242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8pPr>
      <a:lvl9pPr marL="5089419" algn="l" defTabSz="1272355" rtl="0" eaLnBrk="1" latinLnBrk="0" hangingPunct="1">
        <a:defRPr sz="25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96" userDrawn="1">
          <p15:clr>
            <a:srgbClr val="F26B43"/>
          </p15:clr>
        </p15:guide>
        <p15:guide id="2" pos="31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100000">
              <a:schemeClr val="accent4">
                <a:lumMod val="95000"/>
                <a:lumOff val="5000"/>
              </a:schemeClr>
            </a:gs>
            <a:gs pos="68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CDB4B80D-12BE-4721-B3FB-AF42B2BBC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0" y="0"/>
            <a:ext cx="10059357" cy="7544518"/>
          </a:xfrm>
          <a:prstGeom prst="rect">
            <a:avLst/>
          </a:prstGeom>
        </p:spPr>
      </p:pic>
      <p:pic>
        <p:nvPicPr>
          <p:cNvPr id="17" name="Picture Placeholder 16" descr="a close up of a violin">
            <a:extLst>
              <a:ext uri="{FF2B5EF4-FFF2-40B4-BE49-F238E27FC236}">
                <a16:creationId xmlns:a16="http://schemas.microsoft.com/office/drawing/2014/main" id="{4990F586-0DAA-4B84-9370-F17DCC1025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10972800" y="9894077"/>
            <a:ext cx="1798732" cy="2779859"/>
          </a:xfr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2E4A287D-CBEF-BD49-B458-4AC22188F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813" y="-139468"/>
            <a:ext cx="8817113" cy="326960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2000" dirty="0"/>
              <a:t>Vernal Pool Tour</a:t>
            </a:r>
          </a:p>
        </p:txBody>
      </p:sp>
      <p:sp>
        <p:nvSpPr>
          <p:cNvPr id="23" name="Text Placeholder 110">
            <a:extLst>
              <a:ext uri="{FF2B5EF4-FFF2-40B4-BE49-F238E27FC236}">
                <a16:creationId xmlns:a16="http://schemas.microsoft.com/office/drawing/2014/main" id="{8E52BDE2-A2B7-BB48-A454-FB7D65B35136}"/>
              </a:ext>
            </a:extLst>
          </p:cNvPr>
          <p:cNvSpPr txBox="1">
            <a:spLocks/>
          </p:cNvSpPr>
          <p:nvPr/>
        </p:nvSpPr>
        <p:spPr>
          <a:xfrm>
            <a:off x="0" y="7517608"/>
            <a:ext cx="5526153" cy="802719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1272355" rtl="0" eaLnBrk="1" latinLnBrk="0" hangingPunct="1">
              <a:lnSpc>
                <a:spcPct val="90000"/>
              </a:lnSpc>
              <a:spcBef>
                <a:spcPts val="1391"/>
              </a:spcBef>
              <a:buFont typeface="Arial" panose="020B0604020202020204" pitchFamily="34" charset="0"/>
              <a:buNone/>
              <a:defRPr sz="3896" kern="1200">
                <a:solidFill>
                  <a:schemeClr val="tx1"/>
                </a:solidFill>
                <a:latin typeface="Posterama" panose="020B0504020200020000" pitchFamily="34" charset="0"/>
                <a:ea typeface="+mn-ea"/>
                <a:cs typeface="Posterama" panose="020B0504020200020000" pitchFamily="34" charset="0"/>
              </a:defRPr>
            </a:lvl1pPr>
            <a:lvl2pPr marL="636177" indent="0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None/>
              <a:defRPr sz="3339" kern="1200">
                <a:solidFill>
                  <a:schemeClr val="tx1"/>
                </a:solidFill>
                <a:latin typeface="Posterama" panose="020B0504020200020000" pitchFamily="34" charset="0"/>
                <a:ea typeface="+mn-ea"/>
                <a:cs typeface="Posterama" panose="020B0504020200020000" pitchFamily="34" charset="0"/>
              </a:defRPr>
            </a:lvl2pPr>
            <a:lvl3pPr marL="1272355" indent="0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None/>
              <a:defRPr sz="2783" kern="1200">
                <a:solidFill>
                  <a:schemeClr val="tx1"/>
                </a:solidFill>
                <a:latin typeface="Posterama" panose="020B0504020200020000" pitchFamily="34" charset="0"/>
                <a:ea typeface="+mn-ea"/>
                <a:cs typeface="Posterama" panose="020B0504020200020000" pitchFamily="34" charset="0"/>
              </a:defRPr>
            </a:lvl3pPr>
            <a:lvl4pPr marL="1908532" indent="0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None/>
              <a:defRPr sz="2505" kern="1200">
                <a:solidFill>
                  <a:schemeClr val="tx1"/>
                </a:solidFill>
                <a:latin typeface="Posterama" panose="020B0504020200020000" pitchFamily="34" charset="0"/>
                <a:ea typeface="+mn-ea"/>
                <a:cs typeface="Posterama" panose="020B0504020200020000" pitchFamily="34" charset="0"/>
              </a:defRPr>
            </a:lvl4pPr>
            <a:lvl5pPr marL="2544710" indent="0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None/>
              <a:defRPr sz="2505" kern="1200">
                <a:solidFill>
                  <a:schemeClr val="tx1"/>
                </a:solidFill>
                <a:latin typeface="Posterama" panose="020B0504020200020000" pitchFamily="34" charset="0"/>
                <a:ea typeface="+mn-ea"/>
                <a:cs typeface="Posterama" panose="020B0504020200020000" pitchFamily="34" charset="0"/>
              </a:defRPr>
            </a:lvl5pPr>
            <a:lvl6pPr marL="3498976" indent="-318089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Char char="•"/>
              <a:defRPr sz="2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35153" indent="-318089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Char char="•"/>
              <a:defRPr sz="2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71331" indent="-318089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Char char="•"/>
              <a:defRPr sz="2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07509" indent="-318089" algn="l" defTabSz="1272355" rtl="0" eaLnBrk="1" latinLnBrk="0" hangingPunct="1">
              <a:lnSpc>
                <a:spcPct val="90000"/>
              </a:lnSpc>
              <a:spcBef>
                <a:spcPts val="696"/>
              </a:spcBef>
              <a:buFont typeface="Arial" panose="020B0604020202020204" pitchFamily="34" charset="0"/>
              <a:buChar char="•"/>
              <a:defRPr sz="25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 March 27, 2026, 8PM:</a:t>
            </a:r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Clear Creek State Park</a:t>
            </a:r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  <a:latin typeface="+mj-lt"/>
              </a:rPr>
              <a:t>&amp;</a:t>
            </a:r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April 17, 2026, 8PM:</a:t>
            </a:r>
          </a:p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chemeClr val="bg1"/>
                </a:solidFill>
              </a:rPr>
              <a:t>Clear Creek State Park</a:t>
            </a:r>
          </a:p>
          <a:p>
            <a:pPr algn="ctr"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00000"/>
              </a:lnSpc>
            </a:pPr>
            <a:r>
              <a:rPr lang="en-US" sz="2600" dirty="0">
                <a:solidFill>
                  <a:schemeClr val="bg1"/>
                </a:solidFill>
                <a:latin typeface="+mj-lt"/>
              </a:rPr>
              <a:t>For more information and to RSVP,         please contact Dana Hannibal with the Jefferson County Conservation District at 814-849-7463 or dana@jeffersonconservation.com.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08407D-6130-4BE6-91A2-42EEE0237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8801" y="14820954"/>
            <a:ext cx="10149840" cy="262855"/>
            <a:chOff x="5027257" y="595493"/>
            <a:chExt cx="5056245" cy="26285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A1CB33D-00C7-428D-BD2F-C7C31C29229B}"/>
                </a:ext>
              </a:extLst>
            </p:cNvPr>
            <p:cNvCxnSpPr>
              <a:cxnSpLocks/>
            </p:cNvCxnSpPr>
            <p:nvPr/>
          </p:nvCxnSpPr>
          <p:spPr>
            <a:xfrm>
              <a:off x="5030897" y="718879"/>
              <a:ext cx="5041114" cy="0"/>
            </a:xfrm>
            <a:prstGeom prst="line">
              <a:avLst/>
            </a:prstGeom>
            <a:ln w="254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92FE06-718C-4F59-9775-861C12D6F4DD}"/>
                </a:ext>
              </a:extLst>
            </p:cNvPr>
            <p:cNvCxnSpPr>
              <a:cxnSpLocks/>
            </p:cNvCxnSpPr>
            <p:nvPr/>
          </p:nvCxnSpPr>
          <p:spPr>
            <a:xfrm>
              <a:off x="5028466" y="595493"/>
              <a:ext cx="5043545" cy="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587A833-C68D-4C11-83C9-9015EB5F1692}"/>
                </a:ext>
              </a:extLst>
            </p:cNvPr>
            <p:cNvCxnSpPr>
              <a:cxnSpLocks/>
            </p:cNvCxnSpPr>
            <p:nvPr/>
          </p:nvCxnSpPr>
          <p:spPr>
            <a:xfrm>
              <a:off x="5027257" y="858348"/>
              <a:ext cx="5056245" cy="0"/>
            </a:xfrm>
            <a:prstGeom prst="line">
              <a:avLst/>
            </a:prstGeom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 descr="A picture containing salamander, person&#10;&#10;Description automatically generated">
            <a:extLst>
              <a:ext uri="{FF2B5EF4-FFF2-40B4-BE49-F238E27FC236}">
                <a16:creationId xmlns:a16="http://schemas.microsoft.com/office/drawing/2014/main" id="{A2DC5E68-1B27-4340-9476-839082002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44"/>
          <a:stretch/>
        </p:blipFill>
        <p:spPr>
          <a:xfrm>
            <a:off x="5526156" y="7517610"/>
            <a:ext cx="4530299" cy="711503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4A0623-FCE8-4389-A6A8-9D16FA2706E3}"/>
              </a:ext>
            </a:extLst>
          </p:cNvPr>
          <p:cNvSpPr txBox="1"/>
          <p:nvPr/>
        </p:nvSpPr>
        <p:spPr>
          <a:xfrm>
            <a:off x="218661" y="2876077"/>
            <a:ext cx="9680713" cy="2862322"/>
          </a:xfrm>
          <a:prstGeom prst="rect">
            <a:avLst/>
          </a:prstGeom>
          <a:solidFill>
            <a:schemeClr val="tx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Come experience a vernal pool migration (hopefully!). Learn more about vernal pools, protection of these unique environments, and the critters that use them.  This is a kid friendly event. Space will be limited to 30 people per event so please call to reserve a spot.</a:t>
            </a: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43DD81-6BE1-4BDA-83D5-EFAC041B71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61" y="6094611"/>
            <a:ext cx="3553968" cy="822960"/>
          </a:xfrm>
          <a:prstGeom prst="rect">
            <a:avLst/>
          </a:prstGeom>
        </p:spPr>
      </p:pic>
      <p:pic>
        <p:nvPicPr>
          <p:cNvPr id="30" name="Picture 29" descr="Text&#10;&#10;Description automatically generated">
            <a:extLst>
              <a:ext uri="{FF2B5EF4-FFF2-40B4-BE49-F238E27FC236}">
                <a16:creationId xmlns:a16="http://schemas.microsoft.com/office/drawing/2014/main" id="{F8085C44-FA2F-43B5-89B4-45BC1E21B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738" y="6166155"/>
            <a:ext cx="2724150" cy="838200"/>
          </a:xfrm>
          <a:prstGeom prst="rect">
            <a:avLst/>
          </a:prstGeom>
        </p:spPr>
      </p:pic>
      <p:pic>
        <p:nvPicPr>
          <p:cNvPr id="1028" name="Picture 4" descr="Pennsylvania 2025 Fish For Free Days - Great Lakes Guide Online">
            <a:extLst>
              <a:ext uri="{FF2B5EF4-FFF2-40B4-BE49-F238E27FC236}">
                <a16:creationId xmlns:a16="http://schemas.microsoft.com/office/drawing/2014/main" id="{E6951FC2-A79B-01FA-4C6F-600E3CA245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5" r="24734"/>
          <a:stretch>
            <a:fillRect/>
          </a:stretch>
        </p:blipFill>
        <p:spPr bwMode="auto">
          <a:xfrm>
            <a:off x="4648421" y="5943675"/>
            <a:ext cx="1510748" cy="146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955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9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81AEBA"/>
      </a:accent3>
      <a:accent4>
        <a:srgbClr val="2038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1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cert Photo Poster_Win32_SL_JB_v3" id="{29FA9878-6FB9-4E4A-A7F9-B6E06AF72989}" vid="{F7C357D9-33B5-4186-A414-30D3F2108DF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653F1D-61A7-417D-AFD4-180F74E91F65}">
  <ds:schemaRefs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6c05727-aa75-4e4a-9b5f-8a80a1165891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4B93591-BB9E-4485-82C0-96BF79BCCC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8CA8BE-AC15-4B05-9006-CFD35C8D83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Concert poster</Template>
  <TotalTime>203</TotalTime>
  <Words>105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Avenir Next LT Pro</vt:lpstr>
      <vt:lpstr>Posterama</vt:lpstr>
      <vt:lpstr>Office Theme</vt:lpstr>
      <vt:lpstr>Vernal Pool Tour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CONTOSO</dc:title>
  <dc:creator>Shaun Wessell</dc:creator>
  <cp:lastModifiedBy>Dana Hannibal</cp:lastModifiedBy>
  <cp:revision>16</cp:revision>
  <cp:lastPrinted>2025-03-04T15:30:58Z</cp:lastPrinted>
  <dcterms:created xsi:type="dcterms:W3CDTF">2022-02-22T15:57:53Z</dcterms:created>
  <dcterms:modified xsi:type="dcterms:W3CDTF">2026-01-07T14:01:41Z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