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302" r:id="rId2"/>
    <p:sldId id="290" r:id="rId3"/>
    <p:sldId id="287" r:id="rId4"/>
    <p:sldId id="292" r:id="rId5"/>
    <p:sldId id="291" r:id="rId6"/>
    <p:sldId id="267" r:id="rId7"/>
    <p:sldId id="273" r:id="rId8"/>
    <p:sldId id="266" r:id="rId9"/>
    <p:sldId id="277" r:id="rId10"/>
    <p:sldId id="265" r:id="rId11"/>
    <p:sldId id="264" r:id="rId12"/>
    <p:sldId id="272" r:id="rId13"/>
    <p:sldId id="263" r:id="rId14"/>
    <p:sldId id="262" r:id="rId15"/>
    <p:sldId id="261" r:id="rId16"/>
    <p:sldId id="260" r:id="rId17"/>
    <p:sldId id="259" r:id="rId18"/>
    <p:sldId id="258" r:id="rId19"/>
    <p:sldId id="268" r:id="rId20"/>
    <p:sldId id="269" r:id="rId21"/>
    <p:sldId id="270" r:id="rId22"/>
    <p:sldId id="271" r:id="rId23"/>
    <p:sldId id="274" r:id="rId24"/>
    <p:sldId id="275" r:id="rId25"/>
    <p:sldId id="276" r:id="rId26"/>
    <p:sldId id="289" r:id="rId27"/>
    <p:sldId id="281" r:id="rId28"/>
    <p:sldId id="278" r:id="rId29"/>
    <p:sldId id="279" r:id="rId30"/>
    <p:sldId id="283" r:id="rId31"/>
    <p:sldId id="280" r:id="rId32"/>
    <p:sldId id="286" r:id="rId33"/>
    <p:sldId id="288" r:id="rId34"/>
    <p:sldId id="294" r:id="rId35"/>
    <p:sldId id="295" r:id="rId36"/>
    <p:sldId id="296" r:id="rId37"/>
    <p:sldId id="297" r:id="rId38"/>
    <p:sldId id="298" r:id="rId39"/>
    <p:sldId id="301" r:id="rId40"/>
    <p:sldId id="300" r:id="rId41"/>
    <p:sldId id="299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653D3-1FAE-4F85-BD40-CEE92CAA80ED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1C1D0-FF1F-4BD8-9E99-F04169DDD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6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1C1D0-FF1F-4BD8-9E99-F04169DDDD6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830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E18B3-DA38-DBF3-7478-366C76D14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79BE90-70B2-2558-98F7-69907C2067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AB006-8A51-FC07-E782-0E78F4FA2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28D1F-562E-4BF6-A311-A3A9F31960B7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B08D92-C6AA-AEBE-9205-87BBBBDB5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CB926-AC51-AF5D-9342-32DDDAACF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69C2C-8067-44D9-B273-A33FCB83B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734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C5251-91E9-98B2-0D97-4851ADC55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44EC75-C6D7-52AF-9986-27E0BBD174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A42245-FCF7-B154-30CC-4CCC02E0D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28D1F-562E-4BF6-A311-A3A9F31960B7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C79FA2-5D4F-C603-2D7A-4CC742578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9FF0-2DE8-E48C-7248-EA09891A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69C2C-8067-44D9-B273-A33FCB83B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606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61D27B-36F0-9022-5117-82761079FB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964251-1425-D388-A170-60B7466C2F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077A99-7B22-E062-C8B3-CFC96A4D9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28D1F-562E-4BF6-A311-A3A9F31960B7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905E1D-BA84-ADC0-699D-B7FD2156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0EC03E-BB0D-6B75-2A94-468E5712A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69C2C-8067-44D9-B273-A33FCB83B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450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A02F9-26F5-559A-BFE3-164A728C3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999D1-790C-1A4D-0194-A0062810A0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5BE39-1D61-BEF5-449E-69B1E3FF9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28D1F-562E-4BF6-A311-A3A9F31960B7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3C0FA-ECCB-8F31-F31D-EA9B8F7E1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EFF4B9-6549-AF80-BC51-8C867EFE3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69C2C-8067-44D9-B273-A33FCB83B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540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ADF3F-418A-5C2D-C258-D96704D17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4FE20F-FEE7-749C-A850-8FED58288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72C1EB-C121-3496-FB41-F5429F012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28D1F-562E-4BF6-A311-A3A9F31960B7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8AC7E-01C5-0C32-C550-01F6B1DA9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234DBE-152E-3955-D7E4-D83178AED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69C2C-8067-44D9-B273-A33FCB83B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056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D54C3-7B60-8EAE-52DE-6EA0A52BF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9BACB6-5611-1BE8-0B79-ABB651898F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42B74-A949-BF9A-C500-86E8DB8250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3AFC5D-D67A-003A-2210-7E6A266A2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28D1F-562E-4BF6-A311-A3A9F31960B7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D16252-2D0A-0951-75ED-D39089507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0AB0F9-4B86-B245-D8C4-6A7D0E0EF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69C2C-8067-44D9-B273-A33FCB83B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593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7E391-0765-997E-F2A9-8230D63B9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692098-FF78-1280-7807-6FF28FC64A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D89FE2-24D5-DDDC-3C47-43A483CE84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C0A1ED-1042-8C56-55F5-0E84C35B56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EF7310-29E1-82C7-E8EA-87BFE21DB1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24E5F1-3A74-A577-AEDD-9F39F4648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28D1F-562E-4BF6-A311-A3A9F31960B7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64087B-82BA-6581-4D33-85B8BDB75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97EB68-2749-1AA9-13CF-F2C09314F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69C2C-8067-44D9-B273-A33FCB83B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348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E0B49-6B41-DCEB-3988-EED2544B0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B59090-719D-4B30-EC80-C18AD3492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28D1F-562E-4BF6-A311-A3A9F31960B7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BC5DA1-0ABC-BF1E-7B4C-FA1FF5E1B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4B98B0-03DC-2566-CDAD-5A773238D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69C2C-8067-44D9-B273-A33FCB83B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790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F3D1C6-1EA5-838B-302A-B00AD14F2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28D1F-562E-4BF6-A311-A3A9F31960B7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F77AE9-6D2F-8CDD-63C7-1D91A04BB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0CEFA1-6165-1173-6D00-29D3E0A78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69C2C-8067-44D9-B273-A33FCB83B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8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90F5C-AE44-36B3-97B9-3C971B3CA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2B0CB-8034-2099-C2D5-E975038028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97FB01-F884-7F9A-F95A-446E300928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9FA700-32B0-AC4B-3111-DE6D3EFEB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28D1F-562E-4BF6-A311-A3A9F31960B7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E0C27B-9876-9CF0-745E-81938E559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BB9D9A-1504-C0CB-0785-11D72A83D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69C2C-8067-44D9-B273-A33FCB83B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620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D1DCD-C12C-66BB-F05B-8457757A0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2304CA-48E3-9DAA-1A2F-CA912ACFDD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26F987-B57E-ED43-4D94-CB01989D91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5809E5-6D1E-30E5-D1C2-13F55D543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28D1F-562E-4BF6-A311-A3A9F31960B7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4FAA3B-04CE-F343-F353-18981D35E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23B291-F076-4E87-E4DD-A062DAE88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69C2C-8067-44D9-B273-A33FCB83B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872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F45A7F-9D53-4E4B-07A9-1D1099599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A1DC99-E32E-27F2-19CD-E62279FE3B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E46F6-E9AF-49F8-7E28-9F925B2FFA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328D1F-562E-4BF6-A311-A3A9F31960B7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D74BD-24A6-DC43-3A6A-95019B7A37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8F64A7-3F84-0FC2-1D4F-6C20A7FFFE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D669C2C-8067-44D9-B273-A33FCB83B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871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3C9E13-A2CD-BB6E-1224-F826CD80C8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5241" y="1008993"/>
            <a:ext cx="9231410" cy="3542045"/>
          </a:xfrm>
        </p:spPr>
        <p:txBody>
          <a:bodyPr anchor="b">
            <a:normAutofit/>
          </a:bodyPr>
          <a:lstStyle/>
          <a:p>
            <a:pPr algn="l"/>
            <a:r>
              <a:rPr lang="en-US" sz="11500"/>
              <a:t>DGLVR Projects 2025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5ECD7F-D757-B01E-20FB-505D4A25E1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5241" y="4582814"/>
            <a:ext cx="7132335" cy="1312657"/>
          </a:xfrm>
        </p:spPr>
        <p:txBody>
          <a:bodyPr anchor="t">
            <a:normAutofit/>
          </a:bodyPr>
          <a:lstStyle/>
          <a:p>
            <a:pPr algn="l"/>
            <a:r>
              <a:rPr lang="en-US" dirty="0"/>
              <a:t>Grant Funds Awarded: $712,500.65</a:t>
            </a:r>
            <a:endParaRPr lang="en-US"/>
          </a:p>
          <a:p>
            <a:pPr algn="l"/>
            <a:r>
              <a:rPr lang="en-US" dirty="0"/>
              <a:t>Total Project Value: $848,374.11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66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D1EB4-BE3B-AF89-77C0-98B33FDBE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D14809-A1EA-9837-1B3C-5E22C9DCC95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32660" y="3637594"/>
            <a:ext cx="4400550" cy="30933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531B36-CB4A-B625-E7CA-AC67A91F48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35241" y="3590592"/>
            <a:ext cx="4269594" cy="31403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59D254-DF19-59F2-A282-19B5B8FC739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5735" y="221455"/>
            <a:ext cx="4714487" cy="32549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A road with a small hole in the ground&#10;&#10;AI-generated content may be incorrect.">
            <a:extLst>
              <a:ext uri="{FF2B5EF4-FFF2-40B4-BE49-F238E27FC236}">
                <a16:creationId xmlns:a16="http://schemas.microsoft.com/office/drawing/2014/main" id="{E7064AE6-E01A-F0BC-F458-CD8C893DCAF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83189" y="221454"/>
            <a:ext cx="4643302" cy="32549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78746FA-580F-E868-34E0-FE39EB89B063}"/>
              </a:ext>
            </a:extLst>
          </p:cNvPr>
          <p:cNvCxnSpPr>
            <a:cxnSpLocks/>
          </p:cNvCxnSpPr>
          <p:nvPr/>
        </p:nvCxnSpPr>
        <p:spPr>
          <a:xfrm>
            <a:off x="6848475" y="4975087"/>
            <a:ext cx="57150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1599CCC-1CA0-797B-9DFB-8F0724CAC79A}"/>
              </a:ext>
            </a:extLst>
          </p:cNvPr>
          <p:cNvCxnSpPr>
            <a:cxnSpLocks/>
          </p:cNvCxnSpPr>
          <p:nvPr/>
        </p:nvCxnSpPr>
        <p:spPr>
          <a:xfrm>
            <a:off x="5105400" y="1877871"/>
            <a:ext cx="58261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0941218-B5DC-02E4-C075-A65C20E5C802}"/>
              </a:ext>
            </a:extLst>
          </p:cNvPr>
          <p:cNvSpPr txBox="1"/>
          <p:nvPr/>
        </p:nvSpPr>
        <p:spPr>
          <a:xfrm>
            <a:off x="321341" y="286382"/>
            <a:ext cx="1344168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Inlet Before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7E528-BEAA-D967-ADAC-E12C05D3E974}"/>
              </a:ext>
            </a:extLst>
          </p:cNvPr>
          <p:cNvSpPr txBox="1"/>
          <p:nvPr/>
        </p:nvSpPr>
        <p:spPr>
          <a:xfrm>
            <a:off x="2320828" y="3703190"/>
            <a:ext cx="1556227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Outlet Before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08DEE4-8366-3CE0-2FD0-60910C00683A}"/>
              </a:ext>
            </a:extLst>
          </p:cNvPr>
          <p:cNvSpPr txBox="1"/>
          <p:nvPr/>
        </p:nvSpPr>
        <p:spPr>
          <a:xfrm>
            <a:off x="7721884" y="3637594"/>
            <a:ext cx="1556227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Outlet After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259954-7F30-E622-FA30-000B35A033C3}"/>
              </a:ext>
            </a:extLst>
          </p:cNvPr>
          <p:cNvSpPr txBox="1"/>
          <p:nvPr/>
        </p:nvSpPr>
        <p:spPr>
          <a:xfrm>
            <a:off x="5961126" y="286382"/>
            <a:ext cx="1344168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Inlet After</a:t>
            </a:r>
          </a:p>
        </p:txBody>
      </p:sp>
    </p:spTree>
    <p:extLst>
      <p:ext uri="{BB962C8B-B14F-4D97-AF65-F5344CB8AC3E}">
        <p14:creationId xmlns:p14="http://schemas.microsoft.com/office/powerpoint/2010/main" val="12971356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E8942C-4FD7-ACE5-3679-5854A8AB3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AD2927-5A63-887C-37F2-BCE7D31FF8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56942" y="1182119"/>
            <a:ext cx="5657255" cy="41829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40487E-B5B7-6FC0-C8F5-57833FB574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343" y="1152144"/>
            <a:ext cx="5657256" cy="42429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345AF0-2E3D-0518-59E2-035819F20482}"/>
              </a:ext>
            </a:extLst>
          </p:cNvPr>
          <p:cNvSpPr txBox="1"/>
          <p:nvPr/>
        </p:nvSpPr>
        <p:spPr>
          <a:xfrm>
            <a:off x="6623304" y="1252655"/>
            <a:ext cx="859536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After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B99D2D-274E-3349-64EA-0F127E6C88B9}"/>
              </a:ext>
            </a:extLst>
          </p:cNvPr>
          <p:cNvSpPr txBox="1"/>
          <p:nvPr/>
        </p:nvSpPr>
        <p:spPr>
          <a:xfrm>
            <a:off x="283464" y="1252655"/>
            <a:ext cx="859536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1715470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E2CC403-21CD-41DF-BAC4-329D7FF03C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4EA81A-DDBC-A0F9-3961-D8784A269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828" y="1147158"/>
            <a:ext cx="6038470" cy="47133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Jimtown Rd</a:t>
            </a:r>
            <a:b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Polk Township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13AA5FE-3FFC-4725-9ADD-E428544EC6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FA70700-3F72-44D4-8175-FEB2B9B23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093C0F6-5741-4C9D-90FF-A25824BFC5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21B2E1B-E962-432C-ADA1-2934CE3C54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7653717E-6F8C-43E0-9893-C03AE87D1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5BB14B4-EC3F-47C7-9AF3-B0E017B75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66160" y="391886"/>
            <a:ext cx="402901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2F830-463B-5294-2B67-1A728C29A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30590" y="1687486"/>
            <a:ext cx="3300156" cy="363681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Grant Funded: $93,627.60</a:t>
            </a:r>
          </a:p>
          <a:p>
            <a:r>
              <a: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Total Project Value: $118,677.60</a:t>
            </a:r>
          </a:p>
        </p:txBody>
      </p:sp>
    </p:spTree>
    <p:extLst>
      <p:ext uri="{BB962C8B-B14F-4D97-AF65-F5344CB8AC3E}">
        <p14:creationId xmlns:p14="http://schemas.microsoft.com/office/powerpoint/2010/main" val="1272307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DFC5FD-3403-8B80-AE4E-0C982F9F0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F9D6A1-E396-CAED-9822-1965F0D7BD0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549" y="1010031"/>
            <a:ext cx="5871125" cy="44033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D08836-6741-620B-A4A3-A7322AB987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0327" y="1010030"/>
            <a:ext cx="5871126" cy="44033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A6330C-9AB8-D959-D846-A86B5A34667B}"/>
              </a:ext>
            </a:extLst>
          </p:cNvPr>
          <p:cNvSpPr txBox="1"/>
          <p:nvPr/>
        </p:nvSpPr>
        <p:spPr>
          <a:xfrm>
            <a:off x="6312408" y="1075294"/>
            <a:ext cx="859536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After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2B658B-A978-5CDF-3140-D06BCC9A8FE8}"/>
              </a:ext>
            </a:extLst>
          </p:cNvPr>
          <p:cNvSpPr txBox="1"/>
          <p:nvPr/>
        </p:nvSpPr>
        <p:spPr>
          <a:xfrm>
            <a:off x="228600" y="1082365"/>
            <a:ext cx="859536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3070293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E55D2F-84C1-5CE9-FBA5-15B4F3B196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81AC76-904F-66EC-3A05-805F8712601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108" y="1133857"/>
            <a:ext cx="5706025" cy="42795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E71414-CB57-BF28-D9BB-E2C1C287AD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866" y="1133856"/>
            <a:ext cx="5706026" cy="42795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7F1C33-0B37-8663-08F5-04CA61E9B451}"/>
              </a:ext>
            </a:extLst>
          </p:cNvPr>
          <p:cNvSpPr txBox="1"/>
          <p:nvPr/>
        </p:nvSpPr>
        <p:spPr>
          <a:xfrm>
            <a:off x="6577584" y="1259959"/>
            <a:ext cx="859536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After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5A732F-C05C-8276-9CF2-494928BD9FE4}"/>
              </a:ext>
            </a:extLst>
          </p:cNvPr>
          <p:cNvSpPr txBox="1"/>
          <p:nvPr/>
        </p:nvSpPr>
        <p:spPr>
          <a:xfrm>
            <a:off x="310896" y="1259959"/>
            <a:ext cx="859536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20881406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FD8E9C-54F2-E6F3-DCFD-062B7E727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3F89CE-4DE0-E4DE-DADC-4B6524D9785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326" y="1271016"/>
            <a:ext cx="5879036" cy="44092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F61BBA-6132-E309-8C03-57D6B41D5D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640" y="1271016"/>
            <a:ext cx="5879037" cy="44092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BEB46E-C53E-EC84-C2E3-C9346501CB0A}"/>
              </a:ext>
            </a:extLst>
          </p:cNvPr>
          <p:cNvSpPr txBox="1"/>
          <p:nvPr/>
        </p:nvSpPr>
        <p:spPr>
          <a:xfrm>
            <a:off x="6522720" y="1420819"/>
            <a:ext cx="859536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After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EBA66F-107E-D37F-2010-D25771E832CA}"/>
              </a:ext>
            </a:extLst>
          </p:cNvPr>
          <p:cNvSpPr txBox="1"/>
          <p:nvPr/>
        </p:nvSpPr>
        <p:spPr>
          <a:xfrm>
            <a:off x="256032" y="1420819"/>
            <a:ext cx="859536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9053370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49072B-9C96-8945-C535-E9A2444D0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88A280-678E-DAA3-7C3B-718EAB1E015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544" y="1246909"/>
            <a:ext cx="5818909" cy="43641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F725B2-C1A2-79CE-6483-EE05A8FE10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1549" y="1249403"/>
            <a:ext cx="5815584" cy="43616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7B4E25-F685-5D87-39F0-42030CB44F10}"/>
              </a:ext>
            </a:extLst>
          </p:cNvPr>
          <p:cNvSpPr txBox="1"/>
          <p:nvPr/>
        </p:nvSpPr>
        <p:spPr>
          <a:xfrm>
            <a:off x="6504432" y="1338523"/>
            <a:ext cx="859536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After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1D77BA-8C03-34ED-D695-E35BC9325FD5}"/>
              </a:ext>
            </a:extLst>
          </p:cNvPr>
          <p:cNvSpPr txBox="1"/>
          <p:nvPr/>
        </p:nvSpPr>
        <p:spPr>
          <a:xfrm>
            <a:off x="237744" y="1338523"/>
            <a:ext cx="859536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22873027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8D0468-5F51-2923-72EE-F16CB9CB0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E619A9-C24A-3ED9-7ABD-2C68B01938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55" y="1300498"/>
            <a:ext cx="5666232" cy="42496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D1F3F0-77E2-84A3-7589-BC4B0ED41D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1706" y="1300498"/>
            <a:ext cx="5666232" cy="42496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519C25-40DB-6133-D7D3-2FC83A1CFF41}"/>
              </a:ext>
            </a:extLst>
          </p:cNvPr>
          <p:cNvSpPr txBox="1"/>
          <p:nvPr/>
        </p:nvSpPr>
        <p:spPr>
          <a:xfrm>
            <a:off x="6480750" y="1393387"/>
            <a:ext cx="859536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After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93FC26-0E87-2EC3-1574-7E04F19758B1}"/>
              </a:ext>
            </a:extLst>
          </p:cNvPr>
          <p:cNvSpPr txBox="1"/>
          <p:nvPr/>
        </p:nvSpPr>
        <p:spPr>
          <a:xfrm>
            <a:off x="214062" y="1393387"/>
            <a:ext cx="859536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33900827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FA7633-8A68-56A3-757C-563D4A76A1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8296" y="1264884"/>
            <a:ext cx="5888736" cy="44165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87FEAC-4FF6-A58A-DCA9-E87EBD1EDA1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969" y="1264884"/>
            <a:ext cx="5888736" cy="44165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789945-D4E6-F3CF-06AF-7F783BCF3093}"/>
              </a:ext>
            </a:extLst>
          </p:cNvPr>
          <p:cNvSpPr txBox="1"/>
          <p:nvPr/>
        </p:nvSpPr>
        <p:spPr>
          <a:xfrm>
            <a:off x="6477000" y="1365955"/>
            <a:ext cx="859536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After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F2F169-E634-1D18-30A0-1B9CAEB2DF02}"/>
              </a:ext>
            </a:extLst>
          </p:cNvPr>
          <p:cNvSpPr txBox="1"/>
          <p:nvPr/>
        </p:nvSpPr>
        <p:spPr>
          <a:xfrm>
            <a:off x="210312" y="1365955"/>
            <a:ext cx="859536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8631049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332A58-E40B-A012-68F8-AE5D7871F4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3948" y="1078992"/>
            <a:ext cx="5905900" cy="44294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F4C150-9878-297E-B44C-6F85105696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52" y="1078992"/>
            <a:ext cx="5905901" cy="4429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091214-ED75-A13F-0244-9685EBFA1E12}"/>
              </a:ext>
            </a:extLst>
          </p:cNvPr>
          <p:cNvSpPr txBox="1"/>
          <p:nvPr/>
        </p:nvSpPr>
        <p:spPr>
          <a:xfrm>
            <a:off x="6440424" y="1164917"/>
            <a:ext cx="859536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After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E18798-C983-D346-86F0-EDF510FB39CC}"/>
              </a:ext>
            </a:extLst>
          </p:cNvPr>
          <p:cNvSpPr txBox="1"/>
          <p:nvPr/>
        </p:nvSpPr>
        <p:spPr>
          <a:xfrm>
            <a:off x="173736" y="1164917"/>
            <a:ext cx="859536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2648553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E2CC403-21CD-41DF-BAC4-329D7FF03C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C9D13E-A07E-C953-3FF9-D94C3119C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828" y="1147158"/>
            <a:ext cx="6038470" cy="47133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Swamp Run Rd Knox Township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13AA5FE-3FFC-4725-9ADD-E428544EC6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FA70700-3F72-44D4-8175-FEB2B9B23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093C0F6-5741-4C9D-90FF-A25824BFC5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21B2E1B-E962-432C-ADA1-2934CE3C54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7653717E-6F8C-43E0-9893-C03AE87D1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5BB14B4-EC3F-47C7-9AF3-B0E017B75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66160" y="391886"/>
            <a:ext cx="402901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D61F2A-679A-310C-959F-F7EFD0C63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30590" y="1687486"/>
            <a:ext cx="3300156" cy="363681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Grant Funded: $45,660.98</a:t>
            </a:r>
          </a:p>
          <a:p>
            <a:r>
              <a: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Total Project Value: $52,475.20</a:t>
            </a:r>
          </a:p>
          <a:p>
            <a:endParaRPr lang="en-US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2699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F6F9A1-36A5-2EEB-1988-3EBFA5BF72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832" y="1067752"/>
            <a:ext cx="5824728" cy="43685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29D22E-C070-5928-1F9A-286F378FD4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7442" y="1067752"/>
            <a:ext cx="5824728" cy="43685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216B1A-E62C-D18C-DFD8-CE657197C429}"/>
              </a:ext>
            </a:extLst>
          </p:cNvPr>
          <p:cNvSpPr txBox="1"/>
          <p:nvPr/>
        </p:nvSpPr>
        <p:spPr>
          <a:xfrm>
            <a:off x="6531864" y="1237036"/>
            <a:ext cx="859536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After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83CDF9-52BA-BBBD-095F-0F40E235B1FB}"/>
              </a:ext>
            </a:extLst>
          </p:cNvPr>
          <p:cNvSpPr txBox="1"/>
          <p:nvPr/>
        </p:nvSpPr>
        <p:spPr>
          <a:xfrm>
            <a:off x="265176" y="1237036"/>
            <a:ext cx="859536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15261983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8D880D-FE2B-A338-951F-8FD4841AA4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684" y="1161289"/>
            <a:ext cx="5669449" cy="42520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CDB030-2D4F-66F2-4BF4-A6236DFF09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866" y="1161288"/>
            <a:ext cx="5669450" cy="42520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5C8DB3-26B2-05C5-B324-F20C79580D23}"/>
              </a:ext>
            </a:extLst>
          </p:cNvPr>
          <p:cNvSpPr txBox="1"/>
          <p:nvPr/>
        </p:nvSpPr>
        <p:spPr>
          <a:xfrm>
            <a:off x="6412992" y="1259959"/>
            <a:ext cx="859536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After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C23B7E-CD13-0FF5-A020-7518C7A737D2}"/>
              </a:ext>
            </a:extLst>
          </p:cNvPr>
          <p:cNvSpPr txBox="1"/>
          <p:nvPr/>
        </p:nvSpPr>
        <p:spPr>
          <a:xfrm>
            <a:off x="356616" y="1259959"/>
            <a:ext cx="859536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15838913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AA7C0F-CBB8-ED2F-5B52-4D05E949698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896" y="1195197"/>
            <a:ext cx="5624237" cy="42181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A9D4ED5-7B31-032B-DACC-46457919F8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866" y="1195197"/>
            <a:ext cx="5624238" cy="42181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1182CF-5D76-C6D2-187F-C328C46BDBE3}"/>
              </a:ext>
            </a:extLst>
          </p:cNvPr>
          <p:cNvSpPr txBox="1"/>
          <p:nvPr/>
        </p:nvSpPr>
        <p:spPr>
          <a:xfrm>
            <a:off x="6531864" y="1259959"/>
            <a:ext cx="859536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After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D44AD3-D8AF-DDE2-8901-FBF61866C54D}"/>
              </a:ext>
            </a:extLst>
          </p:cNvPr>
          <p:cNvSpPr txBox="1"/>
          <p:nvPr/>
        </p:nvSpPr>
        <p:spPr>
          <a:xfrm>
            <a:off x="438912" y="1259959"/>
            <a:ext cx="859536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1869241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E2CC403-21CD-41DF-BAC4-329D7FF03C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28512D-4692-B3CE-1EEE-57BF22DD1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828" y="1147158"/>
            <a:ext cx="6038470" cy="47133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Minich Rd</a:t>
            </a:r>
            <a:b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Ringgold Township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13AA5FE-3FFC-4725-9ADD-E428544EC6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FA70700-3F72-44D4-8175-FEB2B9B23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093C0F6-5741-4C9D-90FF-A25824BFC5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21B2E1B-E962-432C-ADA1-2934CE3C54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7653717E-6F8C-43E0-9893-C03AE87D1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5BB14B4-EC3F-47C7-9AF3-B0E017B75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66160" y="391886"/>
            <a:ext cx="402901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F23431-E1FE-F327-2A4C-7A4A0D427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30590" y="1687486"/>
            <a:ext cx="3300156" cy="363681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Grant Funded: $23,853.53</a:t>
            </a:r>
          </a:p>
          <a:p>
            <a:r>
              <a: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Total Project Value: $30,626.33</a:t>
            </a:r>
          </a:p>
          <a:p>
            <a:endParaRPr lang="en-US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0407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6A5B62-4937-91F8-630D-79F7DC8138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49" y="1190625"/>
            <a:ext cx="5608320" cy="42062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B1D77A-5B5B-4B8A-9566-33AD7D91FA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86501" y="1190625"/>
            <a:ext cx="5581650" cy="42100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8F55E7-3467-808A-0F67-45150C95B5E2}"/>
              </a:ext>
            </a:extLst>
          </p:cNvPr>
          <p:cNvSpPr txBox="1"/>
          <p:nvPr/>
        </p:nvSpPr>
        <p:spPr>
          <a:xfrm>
            <a:off x="6733032" y="1338523"/>
            <a:ext cx="859536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After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5AF576-A012-59FB-9971-CDC2363A4E8C}"/>
              </a:ext>
            </a:extLst>
          </p:cNvPr>
          <p:cNvSpPr txBox="1"/>
          <p:nvPr/>
        </p:nvSpPr>
        <p:spPr>
          <a:xfrm>
            <a:off x="466344" y="1338523"/>
            <a:ext cx="859536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26303933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C7336F7B-7038-4227-BCAC-E417CC3F6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66C39CC-9D42-630E-4F5A-C888648E8F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>
            <a:off x="4209091" y="175147"/>
            <a:ext cx="3792174" cy="31743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A road with a drain hole&#10;&#10;AI-generated content may be incorrect.">
            <a:extLst>
              <a:ext uri="{FF2B5EF4-FFF2-40B4-BE49-F238E27FC236}">
                <a16:creationId xmlns:a16="http://schemas.microsoft.com/office/drawing/2014/main" id="{CB49A92C-EE46-D712-6D43-D5A557AE47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>
            <a:off x="205609" y="167086"/>
            <a:ext cx="3792174" cy="31743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 descr="A white box on a gravel road&#10;&#10;AI-generated content may be incorrect.">
            <a:extLst>
              <a:ext uri="{FF2B5EF4-FFF2-40B4-BE49-F238E27FC236}">
                <a16:creationId xmlns:a16="http://schemas.microsoft.com/office/drawing/2014/main" id="{04E7C8E0-E043-ED7B-45BF-7E476A1AB6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 rot="10800000">
            <a:off x="4209091" y="3508511"/>
            <a:ext cx="3792174" cy="31743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A car driving on a road&#10;&#10;AI-generated content may be incorrect.">
            <a:extLst>
              <a:ext uri="{FF2B5EF4-FFF2-40B4-BE49-F238E27FC236}">
                <a16:creationId xmlns:a16="http://schemas.microsoft.com/office/drawing/2014/main" id="{A5A5EAD5-7760-8C0F-EC3E-E4282859040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>
            <a:fillRect/>
          </a:stretch>
        </p:blipFill>
        <p:spPr>
          <a:xfrm>
            <a:off x="191088" y="3508511"/>
            <a:ext cx="3792174" cy="31714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0" descr="A gravel road with a pile of rocks&#10;&#10;AI-generated content may be incorrect.">
            <a:extLst>
              <a:ext uri="{FF2B5EF4-FFF2-40B4-BE49-F238E27FC236}">
                <a16:creationId xmlns:a16="http://schemas.microsoft.com/office/drawing/2014/main" id="{2CC63E94-D62D-7265-0218-D7A8EDBD9AC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>
            <a:fillRect/>
          </a:stretch>
        </p:blipFill>
        <p:spPr>
          <a:xfrm>
            <a:off x="8188574" y="175147"/>
            <a:ext cx="3792174" cy="31714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22" descr="A pile of rocks next to a field&#10;&#10;AI-generated content may be incorrect.">
            <a:extLst>
              <a:ext uri="{FF2B5EF4-FFF2-40B4-BE49-F238E27FC236}">
                <a16:creationId xmlns:a16="http://schemas.microsoft.com/office/drawing/2014/main" id="{3B8E28AD-0672-4550-081E-31CC6527AF0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>
            <a:fillRect/>
          </a:stretch>
        </p:blipFill>
        <p:spPr>
          <a:xfrm>
            <a:off x="8188574" y="3508511"/>
            <a:ext cx="3792174" cy="31714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CE61F4B-0254-852B-9499-9CD79D07B06E}"/>
              </a:ext>
            </a:extLst>
          </p:cNvPr>
          <p:cNvSpPr txBox="1"/>
          <p:nvPr/>
        </p:nvSpPr>
        <p:spPr>
          <a:xfrm>
            <a:off x="292608" y="249806"/>
            <a:ext cx="1289304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Pipe 1 Inlet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98A037-5631-846B-5BA8-C890D9EC6D93}"/>
              </a:ext>
            </a:extLst>
          </p:cNvPr>
          <p:cNvSpPr txBox="1"/>
          <p:nvPr/>
        </p:nvSpPr>
        <p:spPr>
          <a:xfrm>
            <a:off x="292608" y="3584318"/>
            <a:ext cx="1481063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Pipe 1 Outlet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4D05680-8C61-D89B-3C83-F6FC2D0914B3}"/>
              </a:ext>
            </a:extLst>
          </p:cNvPr>
          <p:cNvSpPr txBox="1"/>
          <p:nvPr/>
        </p:nvSpPr>
        <p:spPr>
          <a:xfrm>
            <a:off x="4319016" y="249806"/>
            <a:ext cx="1289304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Pipe 2 Inlet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D66EC19-D12E-F2F9-F86E-8467F201CF01}"/>
              </a:ext>
            </a:extLst>
          </p:cNvPr>
          <p:cNvSpPr txBox="1"/>
          <p:nvPr/>
        </p:nvSpPr>
        <p:spPr>
          <a:xfrm>
            <a:off x="4319016" y="3584318"/>
            <a:ext cx="1481063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Pipe 2 Outlet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6B7427B-B13A-757E-6ECD-4B5D88929756}"/>
              </a:ext>
            </a:extLst>
          </p:cNvPr>
          <p:cNvSpPr txBox="1"/>
          <p:nvPr/>
        </p:nvSpPr>
        <p:spPr>
          <a:xfrm>
            <a:off x="8264521" y="249806"/>
            <a:ext cx="2039112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Underdrain Outlet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1E30986-3983-55AE-F3DC-2AC755E06C26}"/>
              </a:ext>
            </a:extLst>
          </p:cNvPr>
          <p:cNvSpPr txBox="1"/>
          <p:nvPr/>
        </p:nvSpPr>
        <p:spPr>
          <a:xfrm>
            <a:off x="8264520" y="3584318"/>
            <a:ext cx="2598551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Field Access Pipe Outlet</a:t>
            </a:r>
          </a:p>
        </p:txBody>
      </p:sp>
    </p:spTree>
    <p:extLst>
      <p:ext uri="{BB962C8B-B14F-4D97-AF65-F5344CB8AC3E}">
        <p14:creationId xmlns:p14="http://schemas.microsoft.com/office/powerpoint/2010/main" val="35554426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E2CC403-21CD-41DF-BAC4-329D7FF03C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284602-1AE3-B8E6-4C79-986C3074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828" y="1147158"/>
            <a:ext cx="6038470" cy="47133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Sherry Hollow Rd</a:t>
            </a:r>
            <a:b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Ringgold Township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13AA5FE-3FFC-4725-9ADD-E428544EC6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FA70700-3F72-44D4-8175-FEB2B9B23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093C0F6-5741-4C9D-90FF-A25824BFC5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21B2E1B-E962-432C-ADA1-2934CE3C54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7653717E-6F8C-43E0-9893-C03AE87D1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5BB14B4-EC3F-47C7-9AF3-B0E017B75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66160" y="391886"/>
            <a:ext cx="402901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D4813-A9B1-9883-D15B-000A1E4DE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30590" y="1687486"/>
            <a:ext cx="3300156" cy="363681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Grant Funded: $19,386.69</a:t>
            </a:r>
          </a:p>
          <a:p>
            <a:r>
              <a: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Total Project Value: $37,684.63</a:t>
            </a:r>
          </a:p>
        </p:txBody>
      </p:sp>
    </p:spTree>
    <p:extLst>
      <p:ext uri="{BB962C8B-B14F-4D97-AF65-F5344CB8AC3E}">
        <p14:creationId xmlns:p14="http://schemas.microsoft.com/office/powerpoint/2010/main" val="24222223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B1FE66-5D48-BA4D-123C-3657A2AF11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450" y="979646"/>
            <a:ext cx="5889623" cy="44172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34C001-6A63-1A36-B64F-C912F8E2C2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8315" y="979646"/>
            <a:ext cx="5722235" cy="44172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992081-8E29-CA47-4021-45232C45DE9B}"/>
              </a:ext>
            </a:extLst>
          </p:cNvPr>
          <p:cNvSpPr txBox="1"/>
          <p:nvPr/>
        </p:nvSpPr>
        <p:spPr>
          <a:xfrm>
            <a:off x="6394704" y="995735"/>
            <a:ext cx="2273808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During Construction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052C30-4608-1B40-ABA7-EF16FDDE98FD}"/>
              </a:ext>
            </a:extLst>
          </p:cNvPr>
          <p:cNvSpPr txBox="1"/>
          <p:nvPr/>
        </p:nvSpPr>
        <p:spPr>
          <a:xfrm>
            <a:off x="228600" y="1082365"/>
            <a:ext cx="859536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17086351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6BF10B-BB5C-B2E0-0897-E286F2E9747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0803" y="233740"/>
            <a:ext cx="5052534" cy="63905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610231-1A8D-9950-738F-D373678BCD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2298" y="986941"/>
            <a:ext cx="6512155" cy="48841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C0D27C-5A4C-8BDB-A9D4-516BE5DE7996}"/>
              </a:ext>
            </a:extLst>
          </p:cNvPr>
          <p:cNvSpPr txBox="1"/>
          <p:nvPr/>
        </p:nvSpPr>
        <p:spPr>
          <a:xfrm>
            <a:off x="5608320" y="1111870"/>
            <a:ext cx="2182368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During Construction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DF9112-9ACC-70FE-1119-AD6BD4342892}"/>
              </a:ext>
            </a:extLst>
          </p:cNvPr>
          <p:cNvSpPr txBox="1"/>
          <p:nvPr/>
        </p:nvSpPr>
        <p:spPr>
          <a:xfrm>
            <a:off x="402336" y="305125"/>
            <a:ext cx="859536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18655179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E2CC403-21CD-41DF-BAC4-329D7FF03C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F0CB41-5D56-C6BD-0075-19D4E9A7B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828" y="1147158"/>
            <a:ext cx="6038470" cy="47133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Gilbert Road</a:t>
            </a:r>
            <a:b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Warsaw Township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13AA5FE-3FFC-4725-9ADD-E428544EC6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FA70700-3F72-44D4-8175-FEB2B9B23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093C0F6-5741-4C9D-90FF-A25824BFC5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21B2E1B-E962-432C-ADA1-2934CE3C54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7653717E-6F8C-43E0-9893-C03AE87D1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BB14B4-EC3F-47C7-9AF3-B0E017B75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66160" y="391886"/>
            <a:ext cx="402901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22A6127-FCDA-EC5F-8ADC-EC69BB8B54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30590" y="1687486"/>
            <a:ext cx="3300156" cy="363681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Grant Funded: $214,268.28</a:t>
            </a:r>
          </a:p>
          <a:p>
            <a:r>
              <a: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Total Project Value: $254,502.20</a:t>
            </a:r>
          </a:p>
        </p:txBody>
      </p:sp>
    </p:spTree>
    <p:extLst>
      <p:ext uri="{BB962C8B-B14F-4D97-AF65-F5344CB8AC3E}">
        <p14:creationId xmlns:p14="http://schemas.microsoft.com/office/powerpoint/2010/main" val="888769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CDE2FA-7331-88B2-6C6F-FB0C4B569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26AE1B-34DE-B170-589A-C3694C5BD09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5" y="1203722"/>
            <a:ext cx="5886448" cy="44148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14E113-4384-FD0A-9EF3-B92EC820B9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9352" y="1203722"/>
            <a:ext cx="5886448" cy="44148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C1AF69-86DD-E7FC-C6B6-F1E30F0CA39B}"/>
              </a:ext>
            </a:extLst>
          </p:cNvPr>
          <p:cNvSpPr txBox="1"/>
          <p:nvPr/>
        </p:nvSpPr>
        <p:spPr>
          <a:xfrm>
            <a:off x="6412992" y="1303894"/>
            <a:ext cx="859536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After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9FD3F8-977F-213F-9281-CCFEED3A7C80}"/>
              </a:ext>
            </a:extLst>
          </p:cNvPr>
          <p:cNvSpPr txBox="1"/>
          <p:nvPr/>
        </p:nvSpPr>
        <p:spPr>
          <a:xfrm>
            <a:off x="329184" y="1310965"/>
            <a:ext cx="859536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39227330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77DB80-7E1A-3658-3D6D-955DE052E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84E9B3-E07E-9C9E-543B-A5EFDE6AEF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" y="1079897"/>
            <a:ext cx="5838825" cy="4379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DC893-90EC-A6AB-2F1D-774054761D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874" y="1079897"/>
            <a:ext cx="5838825" cy="4379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E3103F-BBDF-0EC9-E184-306763F491C4}"/>
              </a:ext>
            </a:extLst>
          </p:cNvPr>
          <p:cNvSpPr txBox="1"/>
          <p:nvPr/>
        </p:nvSpPr>
        <p:spPr>
          <a:xfrm>
            <a:off x="6513576" y="1207247"/>
            <a:ext cx="859536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After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5CEEF6-7624-DBFA-2F11-FD715ACBB032}"/>
              </a:ext>
            </a:extLst>
          </p:cNvPr>
          <p:cNvSpPr txBox="1"/>
          <p:nvPr/>
        </p:nvSpPr>
        <p:spPr>
          <a:xfrm>
            <a:off x="429768" y="1214318"/>
            <a:ext cx="859536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28154253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E2CC403-21CD-41DF-BAC4-329D7FF03C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808B31-C5A4-0557-6182-1909BDBD9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828" y="1147158"/>
            <a:ext cx="6038470" cy="47133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Cathers Run Rd</a:t>
            </a:r>
            <a:b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Barnett Township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13AA5FE-3FFC-4725-9ADD-E428544EC6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FA70700-3F72-44D4-8175-FEB2B9B23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093C0F6-5741-4C9D-90FF-A25824BFC5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21B2E1B-E962-432C-ADA1-2934CE3C54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7653717E-6F8C-43E0-9893-C03AE87D1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BB14B4-EC3F-47C7-9AF3-B0E017B75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66160" y="391886"/>
            <a:ext cx="402901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651AE23-D36C-3B15-82CF-D328AF648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30590" y="1687486"/>
            <a:ext cx="3300156" cy="363681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Grant Funded: $164,917.40</a:t>
            </a:r>
          </a:p>
          <a:p>
            <a:r>
              <a: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Total Project Value: $176,017.40</a:t>
            </a:r>
          </a:p>
        </p:txBody>
      </p:sp>
    </p:spTree>
    <p:extLst>
      <p:ext uri="{BB962C8B-B14F-4D97-AF65-F5344CB8AC3E}">
        <p14:creationId xmlns:p14="http://schemas.microsoft.com/office/powerpoint/2010/main" val="34785078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423FC-7406-01BE-0136-7E93C5107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621170-9018-8ED1-E876-41233D308C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543" y="1155098"/>
            <a:ext cx="5809107" cy="43568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ED908D-80B8-29F8-A495-21F6E1925E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9352" y="1155098"/>
            <a:ext cx="5809107" cy="43568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DAF782-E3C3-E649-7965-70C0DB031A36}"/>
              </a:ext>
            </a:extLst>
          </p:cNvPr>
          <p:cNvSpPr txBox="1"/>
          <p:nvPr/>
        </p:nvSpPr>
        <p:spPr>
          <a:xfrm>
            <a:off x="6412992" y="1267318"/>
            <a:ext cx="859536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After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54E4D5-9C8B-483B-781C-38FF49600CD4}"/>
              </a:ext>
            </a:extLst>
          </p:cNvPr>
          <p:cNvSpPr txBox="1"/>
          <p:nvPr/>
        </p:nvSpPr>
        <p:spPr>
          <a:xfrm>
            <a:off x="329184" y="1274389"/>
            <a:ext cx="859536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5324766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FAB8C8-F68D-0B80-01D7-AA188FCAE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forest&#10;&#10;AI-generated content may be incorrect.">
            <a:extLst>
              <a:ext uri="{FF2B5EF4-FFF2-40B4-BE49-F238E27FC236}">
                <a16:creationId xmlns:a16="http://schemas.microsoft.com/office/drawing/2014/main" id="{B7AD985E-58E0-4C42-2EE0-459DE897A7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10046" y="1260872"/>
            <a:ext cx="5958130" cy="43362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59F973-F2D0-05DC-090D-A5168554FD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4" y="1260872"/>
            <a:ext cx="5781675" cy="43362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E9798D-CDAC-83BB-197C-23C97DEF18E4}"/>
              </a:ext>
            </a:extLst>
          </p:cNvPr>
          <p:cNvSpPr txBox="1"/>
          <p:nvPr/>
        </p:nvSpPr>
        <p:spPr>
          <a:xfrm>
            <a:off x="6440424" y="1413622"/>
            <a:ext cx="859536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After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62F143-14D8-F42E-F620-CC57DAFB78C9}"/>
              </a:ext>
            </a:extLst>
          </p:cNvPr>
          <p:cNvSpPr txBox="1"/>
          <p:nvPr/>
        </p:nvSpPr>
        <p:spPr>
          <a:xfrm>
            <a:off x="356616" y="1420693"/>
            <a:ext cx="859536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10751495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CA5474-004D-96C1-1062-3D1E9D2769F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108" y="1133857"/>
            <a:ext cx="5706025" cy="42795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B29FE46-6917-DBFC-5F62-1B3461DEC8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4973" y="1133856"/>
            <a:ext cx="5706026" cy="42795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8ECBF2-935F-D3EB-A2EB-53E5E25A427F}"/>
              </a:ext>
            </a:extLst>
          </p:cNvPr>
          <p:cNvSpPr txBox="1"/>
          <p:nvPr/>
        </p:nvSpPr>
        <p:spPr>
          <a:xfrm>
            <a:off x="6303264" y="1206754"/>
            <a:ext cx="859536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After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B0A2A5-9B8F-D5A7-02AB-20739FB29FFD}"/>
              </a:ext>
            </a:extLst>
          </p:cNvPr>
          <p:cNvSpPr txBox="1"/>
          <p:nvPr/>
        </p:nvSpPr>
        <p:spPr>
          <a:xfrm>
            <a:off x="381001" y="1259959"/>
            <a:ext cx="859536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31357902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66D4C4-1FE4-AB2B-C28B-74F10E8F8E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150" y="1123950"/>
            <a:ext cx="5753099" cy="43148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002E67-D534-8253-57CC-DF7AF0522B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50" y="1123950"/>
            <a:ext cx="5753101" cy="43148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7E1A09-00DE-68ED-368A-E3A5CDD13DA9}"/>
              </a:ext>
            </a:extLst>
          </p:cNvPr>
          <p:cNvSpPr txBox="1"/>
          <p:nvPr/>
        </p:nvSpPr>
        <p:spPr>
          <a:xfrm>
            <a:off x="6504432" y="1227487"/>
            <a:ext cx="859536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After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2FC767-85F4-915F-4B65-7D5B8C8A49C8}"/>
              </a:ext>
            </a:extLst>
          </p:cNvPr>
          <p:cNvSpPr txBox="1"/>
          <p:nvPr/>
        </p:nvSpPr>
        <p:spPr>
          <a:xfrm>
            <a:off x="420624" y="1234558"/>
            <a:ext cx="859536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5310654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12805F-1F5A-DE7C-1AF8-C9BC7774AD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" y="1112045"/>
            <a:ext cx="5735108" cy="43013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B34D4DD-306C-7253-FBE4-E219F1EC2D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40" y="1112045"/>
            <a:ext cx="5735108" cy="43013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473E2F-C78A-8AB3-5E7D-7F1560F7C920}"/>
              </a:ext>
            </a:extLst>
          </p:cNvPr>
          <p:cNvSpPr txBox="1"/>
          <p:nvPr/>
        </p:nvSpPr>
        <p:spPr>
          <a:xfrm>
            <a:off x="6495288" y="1252887"/>
            <a:ext cx="859536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After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878F06-5122-D928-B303-70C74FDDF6A0}"/>
              </a:ext>
            </a:extLst>
          </p:cNvPr>
          <p:cNvSpPr txBox="1"/>
          <p:nvPr/>
        </p:nvSpPr>
        <p:spPr>
          <a:xfrm>
            <a:off x="411480" y="1259958"/>
            <a:ext cx="859536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353788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53360B-FA89-F158-3FF9-5CF2B51FD17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594" y="1167765"/>
            <a:ext cx="5770541" cy="43279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3DCFBD-D783-B877-9A8E-5F34091AC7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866" y="1247774"/>
            <a:ext cx="5554134" cy="4165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345005-6421-AFF1-CDCF-BECFCB4F5D7C}"/>
              </a:ext>
            </a:extLst>
          </p:cNvPr>
          <p:cNvSpPr txBox="1"/>
          <p:nvPr/>
        </p:nvSpPr>
        <p:spPr>
          <a:xfrm>
            <a:off x="6464808" y="1355259"/>
            <a:ext cx="859536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After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849107-2372-035A-20A6-302FDE57E100}"/>
              </a:ext>
            </a:extLst>
          </p:cNvPr>
          <p:cNvSpPr txBox="1"/>
          <p:nvPr/>
        </p:nvSpPr>
        <p:spPr>
          <a:xfrm>
            <a:off x="381000" y="1362330"/>
            <a:ext cx="859536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9718433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CB2648-715D-D26A-54DD-782EA4C9D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E2CC403-21CD-41DF-BAC4-329D7FF03C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DE5D69-4834-AAA6-6B5E-D7633212E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828" y="1147158"/>
            <a:ext cx="6038470" cy="47133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Brown Rd</a:t>
            </a:r>
            <a:b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Young Township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13AA5FE-3FFC-4725-9ADD-E428544EC6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FA70700-3F72-44D4-8175-FEB2B9B23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093C0F6-5741-4C9D-90FF-A25824BFC5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21B2E1B-E962-432C-ADA1-2934CE3C54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7653717E-6F8C-43E0-9893-C03AE87D1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BB14B4-EC3F-47C7-9AF3-B0E017B75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66160" y="391886"/>
            <a:ext cx="402901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FC64018-507B-F70A-00A3-D71209307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30590" y="1687486"/>
            <a:ext cx="3300156" cy="363681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Grant Funded: $32,761.00</a:t>
            </a:r>
          </a:p>
          <a:p>
            <a:r>
              <a: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Total Project Value: $50,010.90</a:t>
            </a:r>
          </a:p>
        </p:txBody>
      </p:sp>
    </p:spTree>
    <p:extLst>
      <p:ext uri="{BB962C8B-B14F-4D97-AF65-F5344CB8AC3E}">
        <p14:creationId xmlns:p14="http://schemas.microsoft.com/office/powerpoint/2010/main" val="15570874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F229DF-CD5F-8838-F277-EAFCEF7DCB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5566" y="1092709"/>
            <a:ext cx="5385917" cy="46725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4FEA1A-B4D9-16F3-1E4B-BBE1B6F136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6055" y="1092709"/>
            <a:ext cx="6230108" cy="46725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FBC34B-31EA-6B4D-B1C6-73CAEBBCB2B7}"/>
              </a:ext>
            </a:extLst>
          </p:cNvPr>
          <p:cNvSpPr txBox="1"/>
          <p:nvPr/>
        </p:nvSpPr>
        <p:spPr>
          <a:xfrm>
            <a:off x="6504432" y="1249030"/>
            <a:ext cx="859536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After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9DEF5B-0A20-2CD8-95DC-477A684E9A94}"/>
              </a:ext>
            </a:extLst>
          </p:cNvPr>
          <p:cNvSpPr txBox="1"/>
          <p:nvPr/>
        </p:nvSpPr>
        <p:spPr>
          <a:xfrm>
            <a:off x="420624" y="1256101"/>
            <a:ext cx="859536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922478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25A400-C567-D44D-50F0-2AD30E31E9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0903" y="530576"/>
            <a:ext cx="4667441" cy="57968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B9B092-EED2-3492-DDF5-54E39342DE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0952" y="912113"/>
            <a:ext cx="6711696" cy="50337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9AF605-9293-DC5E-B85C-4E5C2909676C}"/>
              </a:ext>
            </a:extLst>
          </p:cNvPr>
          <p:cNvSpPr txBox="1"/>
          <p:nvPr/>
        </p:nvSpPr>
        <p:spPr>
          <a:xfrm>
            <a:off x="5471160" y="1049774"/>
            <a:ext cx="2200656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During Construction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279A0F-C3C8-B3A0-C58A-9471657AF145}"/>
              </a:ext>
            </a:extLst>
          </p:cNvPr>
          <p:cNvSpPr txBox="1"/>
          <p:nvPr/>
        </p:nvSpPr>
        <p:spPr>
          <a:xfrm>
            <a:off x="576072" y="680442"/>
            <a:ext cx="859536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31115826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CF3FC2-6570-D1FE-18D2-10338BD45D6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864" y="1219200"/>
            <a:ext cx="5892798" cy="4419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E0F19A-3472-631E-C5B3-AA0452EB9B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1336" y="1219200"/>
            <a:ext cx="5892800" cy="4419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508616-58D5-AEA7-F866-EE030A6D7E2A}"/>
              </a:ext>
            </a:extLst>
          </p:cNvPr>
          <p:cNvSpPr txBox="1"/>
          <p:nvPr/>
        </p:nvSpPr>
        <p:spPr>
          <a:xfrm>
            <a:off x="6376416" y="1303894"/>
            <a:ext cx="859536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After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BC0D84-55C0-FF44-6679-E0E3B53EEB44}"/>
              </a:ext>
            </a:extLst>
          </p:cNvPr>
          <p:cNvSpPr txBox="1"/>
          <p:nvPr/>
        </p:nvSpPr>
        <p:spPr>
          <a:xfrm>
            <a:off x="292608" y="1310965"/>
            <a:ext cx="859536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10825800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inage pipe in a gravel area&#10;&#10;AI-generated content may be incorrect.">
            <a:extLst>
              <a:ext uri="{FF2B5EF4-FFF2-40B4-BE49-F238E27FC236}">
                <a16:creationId xmlns:a16="http://schemas.microsoft.com/office/drawing/2014/main" id="{81CB5C0B-1910-54F6-4FF0-DA8E3F46C79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6306806" y="1362235"/>
            <a:ext cx="5574533" cy="41794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A road with trees and plants&#10;&#10;AI-generated content may be incorrect.">
            <a:extLst>
              <a:ext uri="{FF2B5EF4-FFF2-40B4-BE49-F238E27FC236}">
                <a16:creationId xmlns:a16="http://schemas.microsoft.com/office/drawing/2014/main" id="{B78A69AE-79F9-F40E-983B-A9A6FAE893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726" y="1341945"/>
            <a:ext cx="5584469" cy="41741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EA7922-423D-5C33-6222-0D9CB1903084}"/>
              </a:ext>
            </a:extLst>
          </p:cNvPr>
          <p:cNvSpPr txBox="1"/>
          <p:nvPr/>
        </p:nvSpPr>
        <p:spPr>
          <a:xfrm>
            <a:off x="6650736" y="1457556"/>
            <a:ext cx="859536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After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4C7851-A1F6-081C-95E9-D5A2C2B55893}"/>
              </a:ext>
            </a:extLst>
          </p:cNvPr>
          <p:cNvSpPr txBox="1"/>
          <p:nvPr/>
        </p:nvSpPr>
        <p:spPr>
          <a:xfrm>
            <a:off x="585216" y="1457556"/>
            <a:ext cx="859536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3050470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E2CC403-21CD-41DF-BAC4-329D7FF03C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85EC6A-1DCA-031A-0F01-A487E6CE8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828" y="1147158"/>
            <a:ext cx="6038470" cy="47133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Witch Hollow Rd</a:t>
            </a:r>
            <a:b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Knox Township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13AA5FE-3FFC-4725-9ADD-E428544EC6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FA70700-3F72-44D4-8175-FEB2B9B23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093C0F6-5741-4C9D-90FF-A25824BFC5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21B2E1B-E962-432C-ADA1-2934CE3C54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7653717E-6F8C-43E0-9893-C03AE87D1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BB14B4-EC3F-47C7-9AF3-B0E017B75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66160" y="391886"/>
            <a:ext cx="402901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9A3C66A-AA02-DA73-4F6C-B798258047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30590" y="1687486"/>
            <a:ext cx="3300156" cy="363681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Grant Funded: $61,543.00</a:t>
            </a:r>
          </a:p>
          <a:p>
            <a:r>
              <a: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Total Project Value: $62,524.88</a:t>
            </a:r>
          </a:p>
        </p:txBody>
      </p:sp>
    </p:spTree>
    <p:extLst>
      <p:ext uri="{BB962C8B-B14F-4D97-AF65-F5344CB8AC3E}">
        <p14:creationId xmlns:p14="http://schemas.microsoft.com/office/powerpoint/2010/main" val="2641971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D2D230-81DE-87FF-FD5A-57BBE3CE7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AC2D3C0-F689-BF3A-163D-11CE6650D5A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32843" y="45729"/>
            <a:ext cx="4014047" cy="33832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313F20-BC36-7CE3-B4BC-B5329E7E7A5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82466" y="3530957"/>
            <a:ext cx="4172302" cy="32200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6B3E94-CE4E-7931-507C-B41C1B23553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>
            <a:fillRect/>
          </a:stretch>
        </p:blipFill>
        <p:spPr>
          <a:xfrm>
            <a:off x="304799" y="68259"/>
            <a:ext cx="3963818" cy="33557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C9627C-1BA4-82FA-5255-40A843ECB94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73846" y="3530957"/>
            <a:ext cx="3913355" cy="32399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98C30F9-C5FD-BF1B-4490-89DCD7C6783D}"/>
              </a:ext>
            </a:extLst>
          </p:cNvPr>
          <p:cNvCxnSpPr/>
          <p:nvPr/>
        </p:nvCxnSpPr>
        <p:spPr>
          <a:xfrm>
            <a:off x="4799076" y="1736972"/>
            <a:ext cx="12954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436A7D6-3E83-30A2-0DA1-2A1087567E26}"/>
              </a:ext>
            </a:extLst>
          </p:cNvPr>
          <p:cNvCxnSpPr>
            <a:cxnSpLocks/>
          </p:cNvCxnSpPr>
          <p:nvPr/>
        </p:nvCxnSpPr>
        <p:spPr>
          <a:xfrm>
            <a:off x="6610161" y="5058537"/>
            <a:ext cx="113785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52C0748-D16C-1FA8-089C-EC2A5FD381E3}"/>
              </a:ext>
            </a:extLst>
          </p:cNvPr>
          <p:cNvSpPr txBox="1"/>
          <p:nvPr/>
        </p:nvSpPr>
        <p:spPr>
          <a:xfrm>
            <a:off x="393192" y="3011294"/>
            <a:ext cx="859536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Before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5EC2225-404A-6EC8-F337-8FB0BFF2D5FE}"/>
              </a:ext>
            </a:extLst>
          </p:cNvPr>
          <p:cNvSpPr txBox="1"/>
          <p:nvPr/>
        </p:nvSpPr>
        <p:spPr>
          <a:xfrm>
            <a:off x="2365248" y="6242697"/>
            <a:ext cx="859536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Before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3B03F7-A356-5D2F-AEC7-6FB043172A7E}"/>
              </a:ext>
            </a:extLst>
          </p:cNvPr>
          <p:cNvSpPr txBox="1"/>
          <p:nvPr/>
        </p:nvSpPr>
        <p:spPr>
          <a:xfrm>
            <a:off x="6888480" y="2993587"/>
            <a:ext cx="859536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After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6B2BEB5-A5E7-CDBA-A54C-E99026E569C6}"/>
              </a:ext>
            </a:extLst>
          </p:cNvPr>
          <p:cNvSpPr txBox="1"/>
          <p:nvPr/>
        </p:nvSpPr>
        <p:spPr>
          <a:xfrm>
            <a:off x="8202168" y="6245020"/>
            <a:ext cx="859536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3235937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E2CC403-21CD-41DF-BAC4-329D7FF03C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7DD9BB-005E-2777-CA17-A2A62720B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828" y="1147158"/>
            <a:ext cx="6038470" cy="47133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London Rd</a:t>
            </a:r>
            <a:br>
              <a:rPr lang="en-US" dirty="0"/>
            </a:b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Oliver Township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13AA5FE-3FFC-4725-9ADD-E428544EC6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FA70700-3F72-44D4-8175-FEB2B9B23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093C0F6-5741-4C9D-90FF-A25824BFC5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21B2E1B-E962-432C-ADA1-2934CE3C54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7653717E-6F8C-43E0-9893-C03AE87D1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5BB14B4-EC3F-47C7-9AF3-B0E017B75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66160" y="391886"/>
            <a:ext cx="402901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C5F58-A139-F324-3936-DF1F653843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30590" y="1687486"/>
            <a:ext cx="3300156" cy="363681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Grant Funded: $56,482.17</a:t>
            </a:r>
          </a:p>
          <a:p>
            <a:r>
              <a: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Total Project Value: $65,854.97</a:t>
            </a:r>
          </a:p>
        </p:txBody>
      </p:sp>
    </p:spTree>
    <p:extLst>
      <p:ext uri="{BB962C8B-B14F-4D97-AF65-F5344CB8AC3E}">
        <p14:creationId xmlns:p14="http://schemas.microsoft.com/office/powerpoint/2010/main" val="1233621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3A00A5-A0DE-8234-E921-514916D72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D24F39-1F9B-7BF8-0C2B-ED251F14D34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9634" y="1136593"/>
            <a:ext cx="5753417" cy="43150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2ABE70-BCC5-DBC7-8DD0-4D44900A87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949" y="1136594"/>
            <a:ext cx="5753419" cy="43150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7F7D30-575F-8FEF-FF7C-72B260E1B590}"/>
              </a:ext>
            </a:extLst>
          </p:cNvPr>
          <p:cNvSpPr txBox="1"/>
          <p:nvPr/>
        </p:nvSpPr>
        <p:spPr>
          <a:xfrm>
            <a:off x="356616" y="1221676"/>
            <a:ext cx="859536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Before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77903C-6DC1-FC69-B17A-85BC6164E643}"/>
              </a:ext>
            </a:extLst>
          </p:cNvPr>
          <p:cNvSpPr txBox="1"/>
          <p:nvPr/>
        </p:nvSpPr>
        <p:spPr>
          <a:xfrm>
            <a:off x="6376416" y="1221676"/>
            <a:ext cx="859536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952387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12CD07-ED25-A46D-1B4B-EECECD1F60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790" y="1271114"/>
            <a:ext cx="6040210" cy="38700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AEE140-7AF1-CB57-09C6-AC4C73ADB9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35795" y="1271114"/>
            <a:ext cx="5814115" cy="38700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0FF5445-C88B-160D-A102-B851487DF03E}"/>
              </a:ext>
            </a:extLst>
          </p:cNvPr>
          <p:cNvSpPr txBox="1"/>
          <p:nvPr/>
        </p:nvSpPr>
        <p:spPr>
          <a:xfrm>
            <a:off x="265176" y="1338392"/>
            <a:ext cx="859536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Before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B2B5764-A00F-37B6-96FD-3C19AA2BBB63}"/>
              </a:ext>
            </a:extLst>
          </p:cNvPr>
          <p:cNvSpPr txBox="1"/>
          <p:nvPr/>
        </p:nvSpPr>
        <p:spPr>
          <a:xfrm>
            <a:off x="6330696" y="1338392"/>
            <a:ext cx="859536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18568670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252</Words>
  <Application>Microsoft Office PowerPoint</Application>
  <PresentationFormat>Widescreen</PresentationFormat>
  <Paragraphs>101</Paragraphs>
  <Slides>41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Aptos</vt:lpstr>
      <vt:lpstr>Aptos Display</vt:lpstr>
      <vt:lpstr>Arial</vt:lpstr>
      <vt:lpstr>Office Theme</vt:lpstr>
      <vt:lpstr>DGLVR Projects 2025</vt:lpstr>
      <vt:lpstr>Swamp Run Rd Knox Township</vt:lpstr>
      <vt:lpstr>PowerPoint Presentation</vt:lpstr>
      <vt:lpstr>PowerPoint Presentation</vt:lpstr>
      <vt:lpstr>Witch Hollow Rd Knox Township</vt:lpstr>
      <vt:lpstr>PowerPoint Presentation</vt:lpstr>
      <vt:lpstr>London Rd Oliver Township</vt:lpstr>
      <vt:lpstr>PowerPoint Presentation</vt:lpstr>
      <vt:lpstr>PowerPoint Presentation</vt:lpstr>
      <vt:lpstr>PowerPoint Presentation</vt:lpstr>
      <vt:lpstr>PowerPoint Presentation</vt:lpstr>
      <vt:lpstr>Jimtown Rd Polk Township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Minich Rd Ringgold Township</vt:lpstr>
      <vt:lpstr>PowerPoint Presentation</vt:lpstr>
      <vt:lpstr>PowerPoint Presentation</vt:lpstr>
      <vt:lpstr>Sherry Hollow Rd Ringgold Township</vt:lpstr>
      <vt:lpstr>PowerPoint Presentation</vt:lpstr>
      <vt:lpstr>PowerPoint Presentation</vt:lpstr>
      <vt:lpstr>Gilbert Road Warsaw Township</vt:lpstr>
      <vt:lpstr>PowerPoint Presentation</vt:lpstr>
      <vt:lpstr>Cathers Run Rd Barnett Township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Brown Rd Young Township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Laryssa Remmick</dc:creator>
  <cp:lastModifiedBy>Laryssa Remmick</cp:lastModifiedBy>
  <cp:revision>8</cp:revision>
  <dcterms:created xsi:type="dcterms:W3CDTF">2025-11-10T16:27:08Z</dcterms:created>
  <dcterms:modified xsi:type="dcterms:W3CDTF">2026-01-22T19:58:08Z</dcterms:modified>
</cp:coreProperties>
</file>