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5"/>
  </p:notesMasterIdLst>
  <p:handoutMasterIdLst>
    <p:handoutMasterId r:id="rId6"/>
  </p:handoutMasterIdLst>
  <p:sldIdLst>
    <p:sldId id="256" r:id="rId3"/>
    <p:sldId id="257" r:id="rId4"/>
  </p:sldIdLst>
  <p:sldSz cx="10058400" cy="7772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1" autoAdjust="0"/>
    <p:restoredTop sz="94660"/>
  </p:normalViewPr>
  <p:slideViewPr>
    <p:cSldViewPr snapToGrid="0">
      <p:cViewPr varScale="1">
        <p:scale>
          <a:sx n="99" d="100"/>
          <a:sy n="99" d="100"/>
        </p:scale>
        <p:origin x="2088" y="84"/>
      </p:cViewPr>
      <p:guideLst>
        <p:guide orient="horz" pos="2448"/>
        <p:guide pos="31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3"/>
          </a:xfrm>
          <a:prstGeom prst="rect">
            <a:avLst/>
          </a:prstGeom>
        </p:spPr>
        <p:txBody>
          <a:bodyPr vert="horz" lIns="94374" tIns="47188" rIns="94374" bIns="47188" rtlCol="0"/>
          <a:lstStyle>
            <a:lvl1pPr algn="l">
              <a:defRPr sz="1200"/>
            </a:lvl1pPr>
          </a:lstStyle>
          <a:p>
            <a:endParaRPr dirty="0"/>
          </a:p>
        </p:txBody>
      </p:sp>
      <p:sp>
        <p:nvSpPr>
          <p:cNvPr id="3" name="Date Placeholder 2"/>
          <p:cNvSpPr>
            <a:spLocks noGrp="1"/>
          </p:cNvSpPr>
          <p:nvPr>
            <p:ph type="dt" sz="quarter" idx="1"/>
          </p:nvPr>
        </p:nvSpPr>
        <p:spPr>
          <a:xfrm>
            <a:off x="3970938" y="0"/>
            <a:ext cx="3037840" cy="466433"/>
          </a:xfrm>
          <a:prstGeom prst="rect">
            <a:avLst/>
          </a:prstGeom>
        </p:spPr>
        <p:txBody>
          <a:bodyPr vert="horz" lIns="94374" tIns="47188" rIns="94374" bIns="47188" rtlCol="0"/>
          <a:lstStyle>
            <a:lvl1pPr algn="r">
              <a:defRPr sz="1200"/>
            </a:lvl1pPr>
          </a:lstStyle>
          <a:p>
            <a:fld id="{38D6FE3C-34D8-4B4B-9273-D907B0A3B964}" type="datetimeFigureOut">
              <a:rPr lang="en-US"/>
              <a:t>2/2/2023</a:t>
            </a:fld>
            <a:endParaRPr dirty="0"/>
          </a:p>
        </p:txBody>
      </p:sp>
      <p:sp>
        <p:nvSpPr>
          <p:cNvPr id="4" name="Footer Placeholder 3"/>
          <p:cNvSpPr>
            <a:spLocks noGrp="1"/>
          </p:cNvSpPr>
          <p:nvPr>
            <p:ph type="ftr" sz="quarter" idx="2"/>
          </p:nvPr>
        </p:nvSpPr>
        <p:spPr>
          <a:xfrm>
            <a:off x="0" y="8829968"/>
            <a:ext cx="3037840" cy="466432"/>
          </a:xfrm>
          <a:prstGeom prst="rect">
            <a:avLst/>
          </a:prstGeom>
        </p:spPr>
        <p:txBody>
          <a:bodyPr vert="horz" lIns="94374" tIns="47188" rIns="94374" bIns="47188"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8"/>
            <a:ext cx="3037840" cy="466432"/>
          </a:xfrm>
          <a:prstGeom prst="rect">
            <a:avLst/>
          </a:prstGeom>
        </p:spPr>
        <p:txBody>
          <a:bodyPr vert="horz" lIns="94374" tIns="47188" rIns="94374" bIns="47188" rtlCol="0" anchor="b"/>
          <a:lstStyle>
            <a:lvl1pPr algn="r">
              <a:defRPr sz="1200"/>
            </a:lvl1pPr>
          </a:lstStyle>
          <a:p>
            <a:fld id="{E169A89D-734B-4FAD-B6E7-2B864E72E489}" type="slidenum">
              <a:rPr/>
              <a:t>‹#›</a:t>
            </a:fld>
            <a:endParaRPr dirty="0"/>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3"/>
          </a:xfrm>
          <a:prstGeom prst="rect">
            <a:avLst/>
          </a:prstGeom>
        </p:spPr>
        <p:txBody>
          <a:bodyPr vert="horz" lIns="94374" tIns="47188" rIns="94374" bIns="47188" rtlCol="0"/>
          <a:lstStyle>
            <a:lvl1pPr algn="l">
              <a:defRPr sz="1200"/>
            </a:lvl1pPr>
          </a:lstStyle>
          <a:p>
            <a:endParaRPr dirty="0"/>
          </a:p>
        </p:txBody>
      </p:sp>
      <p:sp>
        <p:nvSpPr>
          <p:cNvPr id="3" name="Date Placeholder 2"/>
          <p:cNvSpPr>
            <a:spLocks noGrp="1"/>
          </p:cNvSpPr>
          <p:nvPr>
            <p:ph type="dt" idx="1"/>
          </p:nvPr>
        </p:nvSpPr>
        <p:spPr>
          <a:xfrm>
            <a:off x="3970938" y="0"/>
            <a:ext cx="3037840" cy="466433"/>
          </a:xfrm>
          <a:prstGeom prst="rect">
            <a:avLst/>
          </a:prstGeom>
        </p:spPr>
        <p:txBody>
          <a:bodyPr vert="horz" lIns="94374" tIns="47188" rIns="94374" bIns="47188" rtlCol="0"/>
          <a:lstStyle>
            <a:lvl1pPr algn="r">
              <a:defRPr sz="1200"/>
            </a:lvl1pPr>
          </a:lstStyle>
          <a:p>
            <a:fld id="{1D0FF5F4-5691-49AF-9E16-FB22826F7264}" type="datetimeFigureOut">
              <a:rPr lang="en-US"/>
              <a:t>2/2/2023</a:t>
            </a:fld>
            <a:endParaRPr dirty="0"/>
          </a:p>
        </p:txBody>
      </p:sp>
      <p:sp>
        <p:nvSpPr>
          <p:cNvPr id="4" name="Slide Image Placeholder 3"/>
          <p:cNvSpPr>
            <a:spLocks noGrp="1" noRot="1" noChangeAspect="1"/>
          </p:cNvSpPr>
          <p:nvPr>
            <p:ph type="sldImg" idx="2"/>
          </p:nvPr>
        </p:nvSpPr>
        <p:spPr>
          <a:xfrm>
            <a:off x="1474788" y="1160463"/>
            <a:ext cx="4060825" cy="3138487"/>
          </a:xfrm>
          <a:prstGeom prst="rect">
            <a:avLst/>
          </a:prstGeom>
          <a:noFill/>
          <a:ln w="12700">
            <a:solidFill>
              <a:prstClr val="black"/>
            </a:solidFill>
          </a:ln>
        </p:spPr>
        <p:txBody>
          <a:bodyPr vert="horz" lIns="94374" tIns="47188" rIns="94374" bIns="47188" rtlCol="0" anchor="ctr"/>
          <a:lstStyle/>
          <a:p>
            <a:endParaRPr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4374" tIns="47188" rIns="94374" bIns="47188"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8"/>
            <a:ext cx="3037840" cy="466432"/>
          </a:xfrm>
          <a:prstGeom prst="rect">
            <a:avLst/>
          </a:prstGeom>
        </p:spPr>
        <p:txBody>
          <a:bodyPr vert="horz" lIns="94374" tIns="47188" rIns="94374" bIns="47188"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8"/>
            <a:ext cx="3037840" cy="466432"/>
          </a:xfrm>
          <a:prstGeom prst="rect">
            <a:avLst/>
          </a:prstGeom>
        </p:spPr>
        <p:txBody>
          <a:bodyPr vert="horz" lIns="94374" tIns="47188" rIns="94374" bIns="47188" rtlCol="0" anchor="b"/>
          <a:lstStyle>
            <a:lvl1pPr algn="r">
              <a:defRPr sz="1200"/>
            </a:lvl1pPr>
          </a:lstStyle>
          <a:p>
            <a:fld id="{952A89D7-7603-4ECB-ADF6-F6CF2BE4F401}" type="slidenum">
              <a:rPr/>
              <a:t>‹#›</a:t>
            </a:fld>
            <a:endParaRPr dirty="0"/>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age">
    <p:spTree>
      <p:nvGrpSpPr>
        <p:cNvPr id="1" name=""/>
        <p:cNvGrpSpPr/>
        <p:nvPr/>
      </p:nvGrpSpPr>
      <p:grpSpPr>
        <a:xfrm>
          <a:off x="0" y="0"/>
          <a:ext cx="0" cy="0"/>
          <a:chOff x="0" y="0"/>
          <a:chExt cx="0" cy="0"/>
        </a:xfrm>
      </p:grpSpPr>
      <p:cxnSp>
        <p:nvCxnSpPr>
          <p:cNvPr id="3" name="Straight Connector 2"/>
          <p:cNvCxnSpPr/>
          <p:nvPr userDrawn="1"/>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457200" y="457200"/>
            <a:ext cx="2359152" cy="1828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userDrawn="1"/>
        </p:nvSpPr>
        <p:spPr>
          <a:xfrm>
            <a:off x="457200" y="6854395"/>
            <a:ext cx="2359152"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0"/>
          <p:cNvSpPr/>
          <p:nvPr userDrawn="1"/>
        </p:nvSpPr>
        <p:spPr>
          <a:xfrm>
            <a:off x="457200" y="4736592"/>
            <a:ext cx="2359152" cy="2075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dirty="0"/>
          </a:p>
        </p:txBody>
      </p:sp>
      <p:sp>
        <p:nvSpPr>
          <p:cNvPr id="12" name="Picture Placeholder 11"/>
          <p:cNvSpPr>
            <a:spLocks noGrp="1"/>
          </p:cNvSpPr>
          <p:nvPr>
            <p:ph type="pic" sz="quarter" idx="10"/>
          </p:nvPr>
        </p:nvSpPr>
        <p:spPr>
          <a:xfrm>
            <a:off x="457200" y="685800"/>
            <a:ext cx="2359152" cy="4005072"/>
          </a:xfrm>
        </p:spPr>
        <p:txBody>
          <a:bodyPr tIns="1097280">
            <a:normAutofit/>
          </a:bodyPr>
          <a:lstStyle>
            <a:lvl1pPr marL="0" indent="0" algn="ctr">
              <a:buNone/>
              <a:defRPr sz="2000"/>
            </a:lvl1pPr>
          </a:lstStyle>
          <a:p>
            <a:r>
              <a:rPr lang="en-US" dirty="0"/>
              <a:t>Click icon to add picture</a:t>
            </a:r>
            <a:endParaRPr dirty="0"/>
          </a:p>
        </p:txBody>
      </p:sp>
      <p:sp>
        <p:nvSpPr>
          <p:cNvPr id="13" name="Rectangle 12"/>
          <p:cNvSpPr/>
          <p:nvPr userDrawn="1"/>
        </p:nvSpPr>
        <p:spPr>
          <a:xfrm>
            <a:off x="3758184"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4" name="Rectangle 13"/>
          <p:cNvSpPr/>
          <p:nvPr userDrawn="1"/>
        </p:nvSpPr>
        <p:spPr bwMode="auto">
          <a:xfrm>
            <a:off x="3758184"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Picture Placeholder 11"/>
          <p:cNvSpPr>
            <a:spLocks noGrp="1"/>
          </p:cNvSpPr>
          <p:nvPr>
            <p:ph type="pic" sz="quarter" idx="11"/>
          </p:nvPr>
        </p:nvSpPr>
        <p:spPr>
          <a:xfrm>
            <a:off x="3758184" y="685800"/>
            <a:ext cx="2450592" cy="4005072"/>
          </a:xfrm>
        </p:spPr>
        <p:txBody>
          <a:bodyPr tIns="1097280">
            <a:normAutofit/>
          </a:bodyPr>
          <a:lstStyle>
            <a:lvl1pPr marL="0" indent="0" algn="ctr">
              <a:buNone/>
              <a:defRPr sz="2000"/>
            </a:lvl1pPr>
          </a:lstStyle>
          <a:p>
            <a:r>
              <a:rPr lang="en-US" dirty="0"/>
              <a:t>Click icon to add picture</a:t>
            </a:r>
            <a:endParaRPr dirty="0"/>
          </a:p>
        </p:txBody>
      </p:sp>
      <p:sp>
        <p:nvSpPr>
          <p:cNvPr id="16" name="Rectangle 15"/>
          <p:cNvSpPr/>
          <p:nvPr userDrawn="1"/>
        </p:nvSpPr>
        <p:spPr>
          <a:xfrm>
            <a:off x="7141464"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7" name="Rectangle 16"/>
          <p:cNvSpPr/>
          <p:nvPr userDrawn="1"/>
        </p:nvSpPr>
        <p:spPr>
          <a:xfrm>
            <a:off x="7141465"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8" name="Picture Placeholder 11"/>
          <p:cNvSpPr>
            <a:spLocks noGrp="1"/>
          </p:cNvSpPr>
          <p:nvPr>
            <p:ph type="pic" sz="quarter" idx="12"/>
          </p:nvPr>
        </p:nvSpPr>
        <p:spPr>
          <a:xfrm>
            <a:off x="7141465" y="2084832"/>
            <a:ext cx="2450592" cy="4727448"/>
          </a:xfrm>
        </p:spPr>
        <p:txBody>
          <a:bodyPr tIns="1097280">
            <a:normAutofit/>
          </a:bodyPr>
          <a:lstStyle>
            <a:lvl1pPr marL="0" indent="0" algn="ctr">
              <a:buNone/>
              <a:defRPr sz="2000"/>
            </a:lvl1pPr>
          </a:lstStyle>
          <a:p>
            <a:r>
              <a:rPr lang="en-US" dirty="0"/>
              <a:t>Click icon to add picture</a:t>
            </a:r>
            <a:endParaRPr dirty="0"/>
          </a:p>
        </p:txBody>
      </p:sp>
      <p:sp>
        <p:nvSpPr>
          <p:cNvPr id="20" name="Rectangle 19"/>
          <p:cNvSpPr/>
          <p:nvPr userDrawn="1"/>
        </p:nvSpPr>
        <p:spPr>
          <a:xfrm>
            <a:off x="7141464" y="1901952"/>
            <a:ext cx="2450592" cy="146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2" name="Text Placeholder 21"/>
          <p:cNvSpPr>
            <a:spLocks noGrp="1"/>
          </p:cNvSpPr>
          <p:nvPr>
            <p:ph type="body" sz="quarter" idx="13" hasCustomPrompt="1"/>
          </p:nvPr>
        </p:nvSpPr>
        <p:spPr>
          <a:xfrm>
            <a:off x="7142163" y="639763"/>
            <a:ext cx="2449512" cy="1262062"/>
          </a:xfrm>
        </p:spPr>
        <p:txBody>
          <a:bodyPr anchor="ctr">
            <a:noAutofit/>
          </a:bodyPr>
          <a:lstStyle>
            <a:lvl1pPr marL="0" indent="0" algn="ctr">
              <a:lnSpc>
                <a:spcPct val="85000"/>
              </a:lnSpc>
              <a:spcBef>
                <a:spcPts val="0"/>
              </a:spcBef>
              <a:buNone/>
              <a:defRPr sz="3600">
                <a:solidFill>
                  <a:schemeClr val="tx2"/>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business</a:t>
            </a:r>
            <a:br>
              <a:rPr/>
            </a:br>
            <a:r>
              <a:t>name</a:t>
            </a:r>
          </a:p>
        </p:txBody>
      </p:sp>
      <p:sp>
        <p:nvSpPr>
          <p:cNvPr id="23" name="Text Placeholder 21"/>
          <p:cNvSpPr>
            <a:spLocks noGrp="1"/>
          </p:cNvSpPr>
          <p:nvPr>
            <p:ph type="body" sz="quarter" idx="14" hasCustomPrompt="1"/>
          </p:nvPr>
        </p:nvSpPr>
        <p:spPr>
          <a:xfrm>
            <a:off x="3758184" y="5148648"/>
            <a:ext cx="2449512" cy="266486"/>
          </a:xfrm>
        </p:spPr>
        <p:txBody>
          <a:bodyPr anchor="t">
            <a:noAutofit/>
          </a:bodyPr>
          <a:lstStyle>
            <a:lvl1pPr marL="0" indent="0" algn="ctr">
              <a:lnSpc>
                <a:spcPct val="85000"/>
              </a:lnSpc>
              <a:spcBef>
                <a:spcPts val="0"/>
              </a:spcBef>
              <a:buNone/>
              <a:defRPr sz="16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business name</a:t>
            </a:r>
          </a:p>
        </p:txBody>
      </p:sp>
      <p:sp>
        <p:nvSpPr>
          <p:cNvPr id="24" name="Text Placeholder 21"/>
          <p:cNvSpPr>
            <a:spLocks noGrp="1"/>
          </p:cNvSpPr>
          <p:nvPr>
            <p:ph type="body" sz="quarter" idx="15" hasCustomPrompt="1"/>
          </p:nvPr>
        </p:nvSpPr>
        <p:spPr>
          <a:xfrm>
            <a:off x="3758184" y="5465711"/>
            <a:ext cx="2449512" cy="427881"/>
          </a:xfrm>
        </p:spPr>
        <p:txBody>
          <a:bodyPr anchor="t">
            <a:noAutofit/>
          </a:bodyPr>
          <a:lstStyle>
            <a:lvl1pPr marL="0" indent="0" algn="ctr">
              <a:lnSpc>
                <a:spcPct val="100000"/>
              </a:lnSpc>
              <a:spcBef>
                <a:spcPts val="0"/>
              </a:spcBef>
              <a:buNone/>
              <a:defRPr sz="11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business address</a:t>
            </a:r>
          </a:p>
        </p:txBody>
      </p:sp>
      <p:sp>
        <p:nvSpPr>
          <p:cNvPr id="25" name="Text Placeholder 21"/>
          <p:cNvSpPr>
            <a:spLocks noGrp="1"/>
          </p:cNvSpPr>
          <p:nvPr>
            <p:ph type="body" sz="quarter" idx="16" hasCustomPrompt="1"/>
          </p:nvPr>
        </p:nvSpPr>
        <p:spPr>
          <a:xfrm>
            <a:off x="3758184" y="5910688"/>
            <a:ext cx="2449512" cy="185965"/>
          </a:xfrm>
        </p:spPr>
        <p:txBody>
          <a:bodyPr anchor="ctr">
            <a:noAutofit/>
          </a:bodyPr>
          <a:lstStyle>
            <a:lvl1pPr marL="0" indent="0" algn="ctr">
              <a:lnSpc>
                <a:spcPct val="100000"/>
              </a:lnSpc>
              <a:spcBef>
                <a:spcPts val="0"/>
              </a:spcBef>
              <a:buNone/>
              <a:defRPr sz="11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phone</a:t>
            </a:r>
          </a:p>
        </p:txBody>
      </p:sp>
      <p:sp>
        <p:nvSpPr>
          <p:cNvPr id="26" name="Text Placeholder 21"/>
          <p:cNvSpPr>
            <a:spLocks noGrp="1"/>
          </p:cNvSpPr>
          <p:nvPr>
            <p:ph type="body" sz="quarter" idx="17" hasCustomPrompt="1"/>
          </p:nvPr>
        </p:nvSpPr>
        <p:spPr>
          <a:xfrm>
            <a:off x="3758184" y="6155974"/>
            <a:ext cx="2449512" cy="185965"/>
          </a:xfrm>
        </p:spPr>
        <p:txBody>
          <a:bodyPr anchor="ctr">
            <a:noAutofit/>
          </a:bodyPr>
          <a:lstStyle>
            <a:lvl1pPr marL="0" indent="0" algn="ctr">
              <a:lnSpc>
                <a:spcPct val="100000"/>
              </a:lnSpc>
              <a:spcBef>
                <a:spcPts val="0"/>
              </a:spcBef>
              <a:buNone/>
              <a:defRPr sz="11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email</a:t>
            </a:r>
          </a:p>
        </p:txBody>
      </p:sp>
      <p:sp>
        <p:nvSpPr>
          <p:cNvPr id="27" name="Text Placeholder 21"/>
          <p:cNvSpPr>
            <a:spLocks noGrp="1"/>
          </p:cNvSpPr>
          <p:nvPr>
            <p:ph type="body" sz="quarter" idx="18" hasCustomPrompt="1"/>
          </p:nvPr>
        </p:nvSpPr>
        <p:spPr>
          <a:xfrm>
            <a:off x="3758184" y="6854395"/>
            <a:ext cx="2449512" cy="448347"/>
          </a:xfrm>
        </p:spPr>
        <p:txBody>
          <a:bodyPr anchor="ctr">
            <a:noAutofit/>
          </a:bodyPr>
          <a:lstStyle>
            <a:lvl1pPr marL="0" indent="0" algn="ctr">
              <a:lnSpc>
                <a:spcPct val="100000"/>
              </a:lnSpc>
              <a:spcBef>
                <a:spcPts val="0"/>
              </a:spcBef>
              <a:buNone/>
              <a:defRPr sz="1100">
                <a:solidFill>
                  <a:schemeClr val="bg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website URL</a:t>
            </a:r>
          </a:p>
        </p:txBody>
      </p:sp>
      <p:sp>
        <p:nvSpPr>
          <p:cNvPr id="28" name="Text Placeholder 21"/>
          <p:cNvSpPr>
            <a:spLocks noGrp="1"/>
          </p:cNvSpPr>
          <p:nvPr>
            <p:ph type="body" sz="quarter" idx="19" hasCustomPrompt="1"/>
          </p:nvPr>
        </p:nvSpPr>
        <p:spPr>
          <a:xfrm>
            <a:off x="457200" y="4736592"/>
            <a:ext cx="2359152" cy="2075688"/>
          </a:xfrm>
        </p:spPr>
        <p:txBody>
          <a:bodyPr lIns="182880" rIns="182880" anchor="ctr">
            <a:noAutofit/>
          </a:bodyPr>
          <a:lstStyle>
            <a:lvl1pPr marL="0" indent="0" algn="l">
              <a:lnSpc>
                <a:spcPct val="130000"/>
              </a:lnSpc>
              <a:spcBef>
                <a:spcPts val="0"/>
              </a:spcBef>
              <a:buNone/>
              <a:defRPr sz="1100">
                <a:solidFill>
                  <a:schemeClr val="bg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Tree>
    <p:extLst>
      <p:ext uri="{BB962C8B-B14F-4D97-AF65-F5344CB8AC3E}">
        <p14:creationId xmlns:p14="http://schemas.microsoft.com/office/powerpoint/2010/main" val="58631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age">
    <p:spTree>
      <p:nvGrpSpPr>
        <p:cNvPr id="1" name=""/>
        <p:cNvGrpSpPr/>
        <p:nvPr/>
      </p:nvGrpSpPr>
      <p:grpSpPr>
        <a:xfrm>
          <a:off x="0" y="0"/>
          <a:ext cx="0" cy="0"/>
          <a:chOff x="0" y="0"/>
          <a:chExt cx="0" cy="0"/>
        </a:xfrm>
      </p:grpSpPr>
      <p:cxnSp>
        <p:nvCxnSpPr>
          <p:cNvPr id="8" name="Straight Connector 7"/>
          <p:cNvCxnSpPr/>
          <p:nvPr userDrawn="1"/>
        </p:nvCxnSpPr>
        <p:spPr>
          <a:xfrm>
            <a:off x="676656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32" name="Rectangle 31"/>
          <p:cNvSpPr/>
          <p:nvPr userDrawn="1"/>
        </p:nvSpPr>
        <p:spPr>
          <a:xfrm>
            <a:off x="3849624" y="685800"/>
            <a:ext cx="2450592" cy="395039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29" name="Straight Connector 2"/>
          <p:cNvCxnSpPr/>
          <p:nvPr userDrawn="1"/>
        </p:nvCxnSpPr>
        <p:spPr>
          <a:xfrm>
            <a:off x="338328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457200"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userDrawn="1"/>
        </p:nvSpPr>
        <p:spPr>
          <a:xfrm>
            <a:off x="457200"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Picture Placeholder 11"/>
          <p:cNvSpPr>
            <a:spLocks noGrp="1"/>
          </p:cNvSpPr>
          <p:nvPr>
            <p:ph type="pic" sz="quarter" idx="10"/>
          </p:nvPr>
        </p:nvSpPr>
        <p:spPr>
          <a:xfrm>
            <a:off x="457200" y="685800"/>
            <a:ext cx="2450592" cy="2276856"/>
          </a:xfrm>
        </p:spPr>
        <p:txBody>
          <a:bodyPr tIns="457200">
            <a:normAutofit/>
          </a:bodyPr>
          <a:lstStyle>
            <a:lvl1pPr marL="0" indent="0" algn="ctr">
              <a:buNone/>
              <a:defRPr sz="2000"/>
            </a:lvl1pPr>
          </a:lstStyle>
          <a:p>
            <a:r>
              <a:rPr lang="en-US" dirty="0"/>
              <a:t>Click icon to add picture</a:t>
            </a:r>
            <a:endParaRPr dirty="0"/>
          </a:p>
        </p:txBody>
      </p:sp>
      <p:sp>
        <p:nvSpPr>
          <p:cNvPr id="13" name="Rectangle 12"/>
          <p:cNvSpPr/>
          <p:nvPr userDrawn="1"/>
        </p:nvSpPr>
        <p:spPr>
          <a:xfrm>
            <a:off x="3849624" y="457200"/>
            <a:ext cx="2450592" cy="1828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4" name="Rectangle 13"/>
          <p:cNvSpPr/>
          <p:nvPr userDrawn="1"/>
        </p:nvSpPr>
        <p:spPr>
          <a:xfrm>
            <a:off x="3849624" y="6854395"/>
            <a:ext cx="2450592"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6" name="Rectangle 15"/>
          <p:cNvSpPr/>
          <p:nvPr userDrawn="1"/>
        </p:nvSpPr>
        <p:spPr>
          <a:xfrm>
            <a:off x="7232904" y="457200"/>
            <a:ext cx="23591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7" name="Rectangle 16"/>
          <p:cNvSpPr/>
          <p:nvPr userDrawn="1"/>
        </p:nvSpPr>
        <p:spPr>
          <a:xfrm>
            <a:off x="7232904" y="6854395"/>
            <a:ext cx="235915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1" name="Text Placeholder 21"/>
          <p:cNvSpPr>
            <a:spLocks noGrp="1"/>
          </p:cNvSpPr>
          <p:nvPr>
            <p:ph type="body" sz="quarter" idx="20" hasCustomPrompt="1"/>
          </p:nvPr>
        </p:nvSpPr>
        <p:spPr>
          <a:xfrm>
            <a:off x="457200" y="3004771"/>
            <a:ext cx="2450592" cy="662354"/>
          </a:xfrm>
        </p:spPr>
        <p:txBody>
          <a:bodyPr lIns="91440" rIns="91440" bIns="0" anchor="b">
            <a:noAutofit/>
          </a:bodyPr>
          <a:lstStyle>
            <a:lvl1pPr marL="0" indent="0" algn="l">
              <a:lnSpc>
                <a:spcPct val="114000"/>
              </a:lnSpc>
              <a:spcBef>
                <a:spcPts val="800"/>
              </a:spcBef>
              <a:buNone/>
              <a:defRPr sz="20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33" name="Text Placeholder 21"/>
          <p:cNvSpPr>
            <a:spLocks noGrp="1"/>
          </p:cNvSpPr>
          <p:nvPr>
            <p:ph type="body" sz="quarter" idx="21" hasCustomPrompt="1"/>
          </p:nvPr>
        </p:nvSpPr>
        <p:spPr>
          <a:xfrm>
            <a:off x="4114800" y="914400"/>
            <a:ext cx="1943100" cy="3352800"/>
          </a:xfrm>
        </p:spPr>
        <p:txBody>
          <a:bodyPr lIns="91440" tIns="91440" rIns="91440" bIns="91440" anchor="ctr">
            <a:noAutofit/>
          </a:bodyPr>
          <a:lstStyle>
            <a:lvl1pPr marL="0" indent="0" algn="l">
              <a:lnSpc>
                <a:spcPct val="130000"/>
              </a:lnSpc>
              <a:spcBef>
                <a:spcPts val="800"/>
              </a:spcBef>
              <a:buNone/>
              <a:defRPr sz="1600">
                <a:solidFill>
                  <a:schemeClr val="accent2">
                    <a:lumMod val="75000"/>
                  </a:schemeClr>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34" name="Picture Placeholder 11"/>
          <p:cNvSpPr>
            <a:spLocks noGrp="1"/>
          </p:cNvSpPr>
          <p:nvPr>
            <p:ph type="pic" sz="quarter" idx="22"/>
          </p:nvPr>
        </p:nvSpPr>
        <p:spPr>
          <a:xfrm>
            <a:off x="3849624" y="4690587"/>
            <a:ext cx="2450592" cy="2110626"/>
          </a:xfrm>
        </p:spPr>
        <p:txBody>
          <a:bodyPr tIns="457200">
            <a:normAutofit/>
          </a:bodyPr>
          <a:lstStyle>
            <a:lvl1pPr marL="0" indent="0" algn="ctr">
              <a:buNone/>
              <a:defRPr sz="2000"/>
            </a:lvl1pPr>
          </a:lstStyle>
          <a:p>
            <a:r>
              <a:rPr lang="en-US" dirty="0"/>
              <a:t>Click icon to add picture</a:t>
            </a:r>
            <a:endParaRPr dirty="0"/>
          </a:p>
        </p:txBody>
      </p:sp>
      <p:sp>
        <p:nvSpPr>
          <p:cNvPr id="36" name="Text Placeholder 21"/>
          <p:cNvSpPr>
            <a:spLocks noGrp="1"/>
          </p:cNvSpPr>
          <p:nvPr>
            <p:ph type="body" sz="quarter" idx="24" hasCustomPrompt="1"/>
          </p:nvPr>
        </p:nvSpPr>
        <p:spPr>
          <a:xfrm>
            <a:off x="7235571" y="4636192"/>
            <a:ext cx="2359152" cy="23705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38" name="Text Placeholder 21"/>
          <p:cNvSpPr>
            <a:spLocks noGrp="1"/>
          </p:cNvSpPr>
          <p:nvPr>
            <p:ph type="body" sz="quarter" idx="26" hasCustomPrompt="1"/>
          </p:nvPr>
        </p:nvSpPr>
        <p:spPr>
          <a:xfrm>
            <a:off x="7235571" y="2854381"/>
            <a:ext cx="2359152" cy="23705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40" name="Text Placeholder 21"/>
          <p:cNvSpPr>
            <a:spLocks noGrp="1"/>
          </p:cNvSpPr>
          <p:nvPr>
            <p:ph type="body" sz="quarter" idx="28" hasCustomPrompt="1"/>
          </p:nvPr>
        </p:nvSpPr>
        <p:spPr>
          <a:xfrm>
            <a:off x="7235571" y="933388"/>
            <a:ext cx="2359152" cy="23705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43" name="Text Placeholder 21"/>
          <p:cNvSpPr>
            <a:spLocks noGrp="1"/>
          </p:cNvSpPr>
          <p:nvPr>
            <p:ph type="body" sz="quarter" idx="31" hasCustomPrompt="1"/>
          </p:nvPr>
        </p:nvSpPr>
        <p:spPr>
          <a:xfrm>
            <a:off x="457200" y="3704131"/>
            <a:ext cx="2450592" cy="3074219"/>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text</a:t>
            </a:r>
          </a:p>
        </p:txBody>
      </p:sp>
      <p:sp>
        <p:nvSpPr>
          <p:cNvPr id="45" name="Text Placeholder 21"/>
          <p:cNvSpPr>
            <a:spLocks noGrp="1"/>
          </p:cNvSpPr>
          <p:nvPr>
            <p:ph type="body" sz="quarter" idx="33" hasCustomPrompt="1"/>
          </p:nvPr>
        </p:nvSpPr>
        <p:spPr>
          <a:xfrm>
            <a:off x="7235571" y="1170442"/>
            <a:ext cx="2359152" cy="1560646"/>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
        <p:nvSpPr>
          <p:cNvPr id="46" name="Text Placeholder 21"/>
          <p:cNvSpPr>
            <a:spLocks noGrp="1"/>
          </p:cNvSpPr>
          <p:nvPr>
            <p:ph type="body" sz="quarter" idx="34" hasCustomPrompt="1"/>
          </p:nvPr>
        </p:nvSpPr>
        <p:spPr>
          <a:xfrm>
            <a:off x="7235571" y="3091437"/>
            <a:ext cx="2359152" cy="1393177"/>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
        <p:nvSpPr>
          <p:cNvPr id="47" name="Text Placeholder 21"/>
          <p:cNvSpPr>
            <a:spLocks noGrp="1"/>
          </p:cNvSpPr>
          <p:nvPr>
            <p:ph type="body" sz="quarter" idx="35" hasCustomPrompt="1"/>
          </p:nvPr>
        </p:nvSpPr>
        <p:spPr>
          <a:xfrm>
            <a:off x="7235571" y="4873246"/>
            <a:ext cx="2359152" cy="1905104"/>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Tree>
    <p:extLst>
      <p:ext uri="{BB962C8B-B14F-4D97-AF65-F5344CB8AC3E}">
        <p14:creationId xmlns:p14="http://schemas.microsoft.com/office/powerpoint/2010/main" val="11845087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FC7BAE6A-DCF3-43E4-B2A0-33D0CF1225FC}" type="datetimeFigureOut">
              <a:rPr lang="en-US"/>
              <a:t>2/2/2023</a:t>
            </a:fld>
            <a:endParaRPr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F6761A3-4CAC-4C5F-AC82-8DB08D526BC2}" type="slidenum">
              <a:rPr/>
              <a:t>‹#›</a:t>
            </a:fld>
            <a:endParaRPr dirty="0"/>
          </a:p>
        </p:txBody>
      </p:sp>
      <p:sp>
        <p:nvSpPr>
          <p:cNvPr id="7" name="Rectangle 6"/>
          <p:cNvSpPr/>
          <p:nvPr userDrawn="1"/>
        </p:nvSpPr>
        <p:spPr>
          <a:xfrm>
            <a:off x="10287000" y="0"/>
            <a:ext cx="1828800" cy="77678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1200"/>
              </a:spcBef>
            </a:pPr>
            <a:r>
              <a:rPr sz="1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300"/>
              </a:spcBef>
            </a:pPr>
            <a:r>
              <a:rPr sz="1000" baseline="0" dirty="0">
                <a:solidFill>
                  <a:prstClr val="white">
                    <a:lumMod val="50000"/>
                  </a:prstClr>
                </a:solidFill>
                <a:latin typeface="Calibri Light" panose="020F0302020204030204" pitchFamily="34" charset="0"/>
                <a:cs typeface="Calibri" panose="020F0502020204030204" pitchFamily="34" charset="0"/>
              </a:rPr>
              <a:t>Your printer might not print the same way our printers do, so make sure to try a couple of test prints. If things aren’t aligning quite right, experiment with the Scale to Fit Paper setting. It’s located in the Print dialog – just click Full Page Slides to get to it.</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And did you notice we made fold marks for you? They are really light, but if you don’t like them showing on your brochure, click View, Slide Master, and delete them before you print.</a:t>
            </a:r>
          </a:p>
          <a:p>
            <a:pPr lvl="0">
              <a:spcBef>
                <a:spcPts val="600"/>
              </a:spcBef>
            </a:pPr>
            <a:r>
              <a:rPr sz="16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300"/>
              </a:spcBef>
            </a:pPr>
            <a:r>
              <a:rPr sz="1000" dirty="0">
                <a:solidFill>
                  <a:prstClr val="white">
                    <a:lumMod val="50000"/>
                  </a:prstClr>
                </a:solidFill>
                <a:latin typeface="Calibri Light" panose="020F0302020204030204" pitchFamily="34" charset="0"/>
                <a:cs typeface="Calibri" panose="020F0502020204030204" pitchFamily="34" charset="0"/>
              </a:rPr>
              <a:t>The placeholders in this brochure are formatted for you. If you want to add or remove bullet points from text, just click the Bullets button on the Home tab.</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If you need more placeholders for titles, subtitles or body text, just make a copy of what you need and drag it into place. PowerPoint’s Smart Guides will help you align it with everything else.</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Want to use your own pictures instead of ours? No problem! Just click a picture, press the Delete key, then click the icon to add your picture.</a:t>
            </a:r>
            <a:endParaRPr lang="en-US" sz="1000" dirty="0">
              <a:solidFill>
                <a:prstClr val="white">
                  <a:lumMod val="50000"/>
                </a:prstClr>
              </a:solidFill>
              <a:latin typeface="Calibri Light" panose="020F0302020204030204" pitchFamily="34" charset="0"/>
              <a:cs typeface="Calibri" panose="020F0502020204030204" pitchFamily="34" charset="0"/>
            </a:endParaRPr>
          </a:p>
          <a:p>
            <a:pPr lvl="0">
              <a:spcBef>
                <a:spcPts val="600"/>
              </a:spcBef>
            </a:pPr>
            <a:r>
              <a:rPr lang="en-US" sz="1000" dirty="0">
                <a:solidFill>
                  <a:prstClr val="white">
                    <a:lumMod val="50000"/>
                  </a:prstClr>
                </a:solidFill>
                <a:latin typeface="Calibri Light" panose="020F0302020204030204" pitchFamily="34" charset="0"/>
                <a:cs typeface="Calibri" panose="020F0502020204030204" pitchFamily="34" charset="0"/>
              </a:rPr>
              <a:t>If you replace a photo</a:t>
            </a:r>
            <a:r>
              <a:rPr lang="en-US" sz="1000" baseline="0" dirty="0">
                <a:solidFill>
                  <a:prstClr val="white">
                    <a:lumMod val="50000"/>
                  </a:prstClr>
                </a:solidFill>
                <a:latin typeface="Calibri Light" panose="020F0302020204030204" pitchFamily="34" charset="0"/>
                <a:cs typeface="Calibri" panose="020F0502020204030204" pitchFamily="34" charset="0"/>
              </a:rPr>
              <a:t> with your own and it’s not a flawless fit for the space, you can crop it to fit in almost no time. Just select the picture and then, on the Picture tools Format tab, in the Size group, click Crop.</a:t>
            </a:r>
            <a:endParaRPr sz="10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3687281395"/>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l" defTabSz="100584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7151688" y="4121271"/>
            <a:ext cx="2449512" cy="1772322"/>
          </a:xfrm>
        </p:spPr>
        <p:txBody>
          <a:bodyPr/>
          <a:lstStyle/>
          <a:p>
            <a:r>
              <a:rPr lang="en-US" sz="2800" i="1" dirty="0"/>
              <a:t>Jefferson </a:t>
            </a:r>
          </a:p>
          <a:p>
            <a:r>
              <a:rPr lang="en-US" sz="2800" i="1" dirty="0"/>
              <a:t>County Conservation District</a:t>
            </a:r>
            <a:endParaRPr lang="en-US" sz="2800" b="1" dirty="0"/>
          </a:p>
        </p:txBody>
      </p:sp>
      <p:sp>
        <p:nvSpPr>
          <p:cNvPr id="16" name="Text Placeholder 15"/>
          <p:cNvSpPr>
            <a:spLocks noGrp="1"/>
          </p:cNvSpPr>
          <p:nvPr>
            <p:ph type="body" sz="quarter" idx="14"/>
          </p:nvPr>
        </p:nvSpPr>
        <p:spPr>
          <a:xfrm>
            <a:off x="3741793" y="2861372"/>
            <a:ext cx="2449512" cy="266486"/>
          </a:xfrm>
        </p:spPr>
        <p:txBody>
          <a:bodyPr/>
          <a:lstStyle/>
          <a:p>
            <a:r>
              <a:rPr lang="en-US" i="1" dirty="0"/>
              <a:t>District Team</a:t>
            </a:r>
            <a:endParaRPr lang="en-US" b="1" dirty="0"/>
          </a:p>
        </p:txBody>
      </p:sp>
      <p:sp>
        <p:nvSpPr>
          <p:cNvPr id="17" name="Text Placeholder 16"/>
          <p:cNvSpPr>
            <a:spLocks noGrp="1"/>
          </p:cNvSpPr>
          <p:nvPr>
            <p:ph type="body" sz="quarter" idx="15"/>
          </p:nvPr>
        </p:nvSpPr>
        <p:spPr>
          <a:xfrm>
            <a:off x="7133869" y="5910688"/>
            <a:ext cx="2449512" cy="427881"/>
          </a:xfrm>
        </p:spPr>
        <p:txBody>
          <a:bodyPr/>
          <a:lstStyle/>
          <a:p>
            <a:r>
              <a:rPr lang="en-US" dirty="0">
                <a:solidFill>
                  <a:schemeClr val="tx2"/>
                </a:solidFill>
              </a:rPr>
              <a:t>1514 Route 28</a:t>
            </a:r>
          </a:p>
          <a:p>
            <a:r>
              <a:rPr lang="en-US" dirty="0">
                <a:solidFill>
                  <a:schemeClr val="tx2"/>
                </a:solidFill>
              </a:rPr>
              <a:t>Brookville, PA 15825</a:t>
            </a:r>
          </a:p>
        </p:txBody>
      </p:sp>
      <p:sp>
        <p:nvSpPr>
          <p:cNvPr id="18" name="Text Placeholder 17"/>
          <p:cNvSpPr>
            <a:spLocks noGrp="1"/>
          </p:cNvSpPr>
          <p:nvPr>
            <p:ph type="body" sz="quarter" idx="16"/>
          </p:nvPr>
        </p:nvSpPr>
        <p:spPr>
          <a:xfrm>
            <a:off x="7134429" y="6375385"/>
            <a:ext cx="2449512" cy="185965"/>
          </a:xfrm>
        </p:spPr>
        <p:txBody>
          <a:bodyPr/>
          <a:lstStyle/>
          <a:p>
            <a:r>
              <a:rPr lang="en-US" dirty="0">
                <a:solidFill>
                  <a:schemeClr val="tx2"/>
                </a:solidFill>
              </a:rPr>
              <a:t>(814) 849-7463</a:t>
            </a:r>
          </a:p>
        </p:txBody>
      </p:sp>
      <p:sp>
        <p:nvSpPr>
          <p:cNvPr id="20" name="Text Placeholder 19"/>
          <p:cNvSpPr>
            <a:spLocks noGrp="1"/>
          </p:cNvSpPr>
          <p:nvPr>
            <p:ph type="body" sz="quarter" idx="18"/>
          </p:nvPr>
        </p:nvSpPr>
        <p:spPr/>
        <p:txBody>
          <a:bodyPr/>
          <a:lstStyle/>
          <a:p>
            <a:r>
              <a:rPr lang="en-US" dirty="0"/>
              <a:t>   </a:t>
            </a:r>
          </a:p>
        </p:txBody>
      </p:sp>
      <p:sp>
        <p:nvSpPr>
          <p:cNvPr id="21" name="Text Placeholder 20"/>
          <p:cNvSpPr>
            <a:spLocks noGrp="1"/>
          </p:cNvSpPr>
          <p:nvPr>
            <p:ph type="body" sz="quarter" idx="19"/>
          </p:nvPr>
        </p:nvSpPr>
        <p:spPr>
          <a:xfrm>
            <a:off x="457200" y="2438400"/>
            <a:ext cx="2359152" cy="4360985"/>
          </a:xfrm>
          <a:solidFill>
            <a:schemeClr val="accent2">
              <a:lumMod val="40000"/>
              <a:lumOff val="60000"/>
            </a:schemeClr>
          </a:solidFill>
        </p:spPr>
        <p:txBody>
          <a:bodyPr/>
          <a:lstStyle/>
          <a:p>
            <a:r>
              <a:rPr lang="en-US" sz="900" i="1" dirty="0">
                <a:solidFill>
                  <a:schemeClr val="accent2">
                    <a:lumMod val="50000"/>
                  </a:schemeClr>
                </a:solidFill>
              </a:rPr>
              <a:t>The District is funded by annual appropriations from the State and the County.  The remainder is generated through delegation agreements for other state and local programs and special projects.</a:t>
            </a:r>
          </a:p>
          <a:p>
            <a:endParaRPr lang="en-US" sz="900" i="1" dirty="0">
              <a:solidFill>
                <a:schemeClr val="accent2">
                  <a:lumMod val="50000"/>
                </a:schemeClr>
              </a:solidFill>
            </a:endParaRPr>
          </a:p>
          <a:p>
            <a:r>
              <a:rPr lang="en-US" sz="900" i="1" dirty="0">
                <a:solidFill>
                  <a:schemeClr val="accent2">
                    <a:lumMod val="50000"/>
                  </a:schemeClr>
                </a:solidFill>
              </a:rPr>
              <a:t>The District is authorized to accept donations and bequests, subject to the approval of the State Conservation Commission.</a:t>
            </a:r>
          </a:p>
          <a:p>
            <a:endParaRPr lang="en-US" sz="900" i="1" dirty="0">
              <a:solidFill>
                <a:schemeClr val="accent2">
                  <a:lumMod val="50000"/>
                </a:schemeClr>
              </a:solidFill>
            </a:endParaRPr>
          </a:p>
          <a:p>
            <a:r>
              <a:rPr lang="en-US" sz="900" i="1" dirty="0">
                <a:solidFill>
                  <a:schemeClr val="accent2">
                    <a:lumMod val="50000"/>
                  </a:schemeClr>
                </a:solidFill>
              </a:rPr>
              <a:t>The District’s Environmental Education Program is funded in part,  by the sale of bird seed.  Quality bird seed can be purchased at the District office.</a:t>
            </a:r>
          </a:p>
        </p:txBody>
      </p:sp>
      <p:pic>
        <p:nvPicPr>
          <p:cNvPr id="7" name="Picture Placeholder 6"/>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b="25866"/>
          <a:stretch/>
        </p:blipFill>
        <p:spPr>
          <a:xfrm>
            <a:off x="7150608" y="2438400"/>
            <a:ext cx="2450592" cy="1362551"/>
          </a:xfrm>
          <a:effectLst>
            <a:innerShdw blurRad="114300">
              <a:prstClr val="black"/>
            </a:innerShdw>
          </a:effectLst>
        </p:spPr>
      </p:pic>
      <p:sp>
        <p:nvSpPr>
          <p:cNvPr id="12" name="Text Placeholder 14"/>
          <p:cNvSpPr txBox="1">
            <a:spLocks/>
          </p:cNvSpPr>
          <p:nvPr/>
        </p:nvSpPr>
        <p:spPr>
          <a:xfrm>
            <a:off x="7134178" y="609142"/>
            <a:ext cx="2449512" cy="1266549"/>
          </a:xfrm>
          <a:prstGeom prst="rect">
            <a:avLst/>
          </a:prstGeom>
        </p:spPr>
        <p:txBody>
          <a:bodyPr vert="horz" lIns="91440" tIns="45720" rIns="91440" bIns="45720" rtlCol="0" anchor="ctr">
            <a:noAutofit/>
          </a:bodyPr>
          <a:lstStyle>
            <a:lvl1pPr marL="0" indent="0" algn="ctr" defTabSz="1005840" rtl="0" eaLnBrk="1" latinLnBrk="0" hangingPunct="1">
              <a:lnSpc>
                <a:spcPct val="85000"/>
              </a:lnSpc>
              <a:spcBef>
                <a:spcPts val="0"/>
              </a:spcBef>
              <a:buFont typeface="Arial" panose="020B0604020202020204" pitchFamily="34" charset="0"/>
              <a:buNone/>
              <a:defRPr sz="3600" kern="1200">
                <a:solidFill>
                  <a:schemeClr val="tx2"/>
                </a:solidFill>
                <a:latin typeface="+mn-lt"/>
                <a:ea typeface="+mn-ea"/>
                <a:cs typeface="+mn-cs"/>
              </a:defRPr>
            </a:lvl1pPr>
            <a:lvl2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2pPr>
            <a:lvl3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3pPr>
            <a:lvl4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4pPr>
            <a:lvl5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000" i="1" dirty="0"/>
              <a:t>Protecting our Resources for Future Generations </a:t>
            </a:r>
          </a:p>
        </p:txBody>
      </p:sp>
      <p:sp>
        <p:nvSpPr>
          <p:cNvPr id="13" name="Text Placeholder 14"/>
          <p:cNvSpPr txBox="1">
            <a:spLocks/>
          </p:cNvSpPr>
          <p:nvPr/>
        </p:nvSpPr>
        <p:spPr>
          <a:xfrm>
            <a:off x="7122146" y="6739114"/>
            <a:ext cx="2449512" cy="667757"/>
          </a:xfrm>
          <a:prstGeom prst="rect">
            <a:avLst/>
          </a:prstGeom>
        </p:spPr>
        <p:txBody>
          <a:bodyPr vert="horz" lIns="91440" tIns="45720" rIns="91440" bIns="45720" rtlCol="0" anchor="ctr">
            <a:noAutofit/>
          </a:bodyPr>
          <a:lstStyle>
            <a:lvl1pPr marL="0" indent="0" algn="ctr" defTabSz="1005840" rtl="0" eaLnBrk="1" latinLnBrk="0" hangingPunct="1">
              <a:lnSpc>
                <a:spcPct val="85000"/>
              </a:lnSpc>
              <a:spcBef>
                <a:spcPts val="0"/>
              </a:spcBef>
              <a:buFont typeface="Arial" panose="020B0604020202020204" pitchFamily="34" charset="0"/>
              <a:buNone/>
              <a:defRPr sz="3600" kern="1200">
                <a:solidFill>
                  <a:schemeClr val="tx2"/>
                </a:solidFill>
                <a:latin typeface="+mn-lt"/>
                <a:ea typeface="+mn-ea"/>
                <a:cs typeface="+mn-cs"/>
              </a:defRPr>
            </a:lvl1pPr>
            <a:lvl2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2pPr>
            <a:lvl3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3pPr>
            <a:lvl4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4pPr>
            <a:lvl5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100" b="1" dirty="0"/>
              <a:t>www.jeffersonconservation.com</a:t>
            </a:r>
          </a:p>
        </p:txBody>
      </p:sp>
      <p:sp>
        <p:nvSpPr>
          <p:cNvPr id="23" name="Text Placeholder 15"/>
          <p:cNvSpPr txBox="1">
            <a:spLocks/>
          </p:cNvSpPr>
          <p:nvPr/>
        </p:nvSpPr>
        <p:spPr>
          <a:xfrm>
            <a:off x="335045" y="2625431"/>
            <a:ext cx="2449512" cy="266486"/>
          </a:xfrm>
          <a:prstGeom prst="rect">
            <a:avLst/>
          </a:prstGeom>
        </p:spPr>
        <p:txBody>
          <a:bodyPr vert="horz" lIns="91440" tIns="45720" rIns="91440" bIns="45720" rtlCol="0" anchor="t">
            <a:noAutofit/>
          </a:bodyPr>
          <a:lstStyle>
            <a:lvl1pPr marL="0" indent="0" algn="ctr" defTabSz="1005840" rtl="0" eaLnBrk="1" latinLnBrk="0" hangingPunct="1">
              <a:lnSpc>
                <a:spcPct val="85000"/>
              </a:lnSpc>
              <a:spcBef>
                <a:spcPts val="0"/>
              </a:spcBef>
              <a:buFont typeface="Arial" panose="020B0604020202020204" pitchFamily="34" charset="0"/>
              <a:buNone/>
              <a:defRPr sz="1600" kern="1200">
                <a:solidFill>
                  <a:schemeClr val="accent1"/>
                </a:solidFill>
                <a:latin typeface="+mn-lt"/>
                <a:ea typeface="+mn-ea"/>
                <a:cs typeface="+mn-cs"/>
              </a:defRPr>
            </a:lvl1pPr>
            <a:lvl2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2pPr>
            <a:lvl3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3pPr>
            <a:lvl4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4pPr>
            <a:lvl5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i="1" dirty="0">
                <a:solidFill>
                  <a:schemeClr val="accent2">
                    <a:lumMod val="75000"/>
                  </a:schemeClr>
                </a:solidFill>
              </a:rPr>
              <a:t>Financial Resources</a:t>
            </a:r>
            <a:endParaRPr lang="en-US" b="1" dirty="0">
              <a:solidFill>
                <a:schemeClr val="accent2">
                  <a:lumMod val="75000"/>
                </a:schemeClr>
              </a:solidFill>
            </a:endParaRPr>
          </a:p>
        </p:txBody>
      </p:sp>
      <p:sp>
        <p:nvSpPr>
          <p:cNvPr id="25" name="Text Placeholder 41"/>
          <p:cNvSpPr txBox="1">
            <a:spLocks/>
          </p:cNvSpPr>
          <p:nvPr/>
        </p:nvSpPr>
        <p:spPr>
          <a:xfrm>
            <a:off x="3719888" y="706847"/>
            <a:ext cx="2574786" cy="2185070"/>
          </a:xfrm>
          <a:prstGeom prst="rect">
            <a:avLst/>
          </a:prstGeom>
        </p:spPr>
        <p:txBody>
          <a:bodyPr/>
          <a:lstStyle>
            <a:lvl1pPr marL="251460" indent="-251460" algn="l" defTabSz="1005840" rtl="0" eaLnBrk="1" latinLnBrk="0" hangingPunct="1">
              <a:lnSpc>
                <a:spcPct val="90000"/>
              </a:lnSpc>
              <a:spcBef>
                <a:spcPts val="1100"/>
              </a:spcBef>
              <a:buFont typeface="Arial" panose="020B0604020202020204" pitchFamily="34" charset="0"/>
              <a:buChar char="•"/>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lnSpc>
                <a:spcPct val="114000"/>
              </a:lnSpc>
              <a:spcBef>
                <a:spcPts val="0"/>
              </a:spcBef>
              <a:spcAft>
                <a:spcPts val="800"/>
              </a:spcAft>
              <a:buFont typeface="Arial" panose="020B0604020202020204" pitchFamily="34" charset="0"/>
              <a:buNone/>
            </a:pPr>
            <a:r>
              <a:rPr lang="en-US" sz="900" dirty="0">
                <a:solidFill>
                  <a:schemeClr val="tx2"/>
                </a:solidFill>
              </a:rPr>
              <a:t>The District is governed by a board of directors consisting of a representative of Jefferson County Commissioners, three farmer members, and three public members.  Associate directors assist the board in its mission.</a:t>
            </a:r>
          </a:p>
          <a:p>
            <a:pPr marL="0" indent="0">
              <a:lnSpc>
                <a:spcPct val="114000"/>
              </a:lnSpc>
              <a:spcBef>
                <a:spcPts val="0"/>
              </a:spcBef>
              <a:spcAft>
                <a:spcPts val="800"/>
              </a:spcAft>
              <a:buFont typeface="Arial" panose="020B0604020202020204" pitchFamily="34" charset="0"/>
              <a:buNone/>
            </a:pPr>
            <a:r>
              <a:rPr lang="en-US" sz="900" dirty="0">
                <a:solidFill>
                  <a:schemeClr val="tx2"/>
                </a:solidFill>
              </a:rPr>
              <a:t>Individuals are recommended for board membership by nominating organizations having interests in natural resources conservation.  County Commissioners appoint the directors who, in turn, appoint associate directors.  All serve on a voluntary basis.</a:t>
            </a:r>
          </a:p>
        </p:txBody>
      </p:sp>
      <p:sp>
        <p:nvSpPr>
          <p:cNvPr id="27" name="Text Placeholder 41"/>
          <p:cNvSpPr>
            <a:spLocks noGrp="1"/>
          </p:cNvSpPr>
          <p:nvPr>
            <p:ph type="body" sz="quarter" idx="4294967295"/>
          </p:nvPr>
        </p:nvSpPr>
        <p:spPr>
          <a:xfrm>
            <a:off x="3750511" y="2731477"/>
            <a:ext cx="2450592" cy="4067908"/>
          </a:xfrm>
          <a:prstGeom prst="rect">
            <a:avLst/>
          </a:prstGeom>
          <a:ln>
            <a:solidFill>
              <a:schemeClr val="tx1"/>
            </a:solidFill>
          </a:ln>
        </p:spPr>
        <p:txBody>
          <a:bodyPr>
            <a:normAutofit/>
          </a:bodyPr>
          <a:lstStyle/>
          <a:p>
            <a:pPr marL="0" lvl="0" indent="0" algn="ctr">
              <a:lnSpc>
                <a:spcPct val="100000"/>
              </a:lnSpc>
              <a:spcBef>
                <a:spcPts val="0"/>
              </a:spcBef>
              <a:buNone/>
            </a:pPr>
            <a:endParaRPr lang="en-US" sz="900" b="1" dirty="0">
              <a:solidFill>
                <a:schemeClr val="tx2"/>
              </a:solidFill>
            </a:endParaRPr>
          </a:p>
          <a:p>
            <a:pPr marL="0" lvl="0" indent="0" algn="ctr">
              <a:lnSpc>
                <a:spcPct val="100000"/>
              </a:lnSpc>
              <a:spcBef>
                <a:spcPts val="0"/>
              </a:spcBef>
              <a:buNone/>
            </a:pPr>
            <a:endParaRPr lang="en-US" sz="900" b="1" dirty="0">
              <a:solidFill>
                <a:schemeClr val="tx2"/>
              </a:solidFill>
            </a:endParaRPr>
          </a:p>
          <a:p>
            <a:pPr marL="0" lvl="0" indent="0" algn="ctr">
              <a:lnSpc>
                <a:spcPct val="100000"/>
              </a:lnSpc>
              <a:spcBef>
                <a:spcPts val="0"/>
              </a:spcBef>
              <a:buNone/>
            </a:pPr>
            <a:endParaRPr lang="en-US" sz="900" b="1" dirty="0">
              <a:solidFill>
                <a:schemeClr val="tx2"/>
              </a:solidFill>
            </a:endParaRPr>
          </a:p>
          <a:p>
            <a:pPr marL="0" lvl="0" indent="0">
              <a:lnSpc>
                <a:spcPct val="100000"/>
              </a:lnSpc>
              <a:spcBef>
                <a:spcPts val="0"/>
              </a:spcBef>
              <a:buNone/>
            </a:pPr>
            <a:r>
              <a:rPr lang="en-US" sz="900" b="1" dirty="0">
                <a:solidFill>
                  <a:schemeClr val="tx2"/>
                </a:solidFill>
              </a:rPr>
              <a:t>Directors:</a:t>
            </a:r>
          </a:p>
          <a:p>
            <a:pPr marL="0" lvl="0" indent="0">
              <a:lnSpc>
                <a:spcPct val="100000"/>
              </a:lnSpc>
              <a:spcBef>
                <a:spcPts val="0"/>
              </a:spcBef>
              <a:buNone/>
            </a:pPr>
            <a:r>
              <a:rPr lang="en-US" sz="900" dirty="0">
                <a:solidFill>
                  <a:schemeClr val="tx2"/>
                </a:solidFill>
              </a:rPr>
              <a:t>Chairman – Tom McFarland</a:t>
            </a:r>
          </a:p>
          <a:p>
            <a:pPr marL="0" lvl="0" indent="0">
              <a:lnSpc>
                <a:spcPct val="100000"/>
              </a:lnSpc>
              <a:spcBef>
                <a:spcPts val="0"/>
              </a:spcBef>
              <a:buNone/>
            </a:pPr>
            <a:r>
              <a:rPr lang="en-US" sz="900" dirty="0">
                <a:solidFill>
                  <a:schemeClr val="tx2"/>
                </a:solidFill>
              </a:rPr>
              <a:t>Vice-Chairman – Herb </a:t>
            </a:r>
            <a:r>
              <a:rPr lang="en-US" sz="900" dirty="0" err="1">
                <a:solidFill>
                  <a:schemeClr val="tx2"/>
                </a:solidFill>
              </a:rPr>
              <a:t>Bullers</a:t>
            </a:r>
            <a:endParaRPr lang="en-US" sz="900" dirty="0">
              <a:solidFill>
                <a:schemeClr val="tx2"/>
              </a:solidFill>
            </a:endParaRPr>
          </a:p>
          <a:p>
            <a:pPr marL="0" indent="0">
              <a:lnSpc>
                <a:spcPct val="100000"/>
              </a:lnSpc>
              <a:spcBef>
                <a:spcPts val="0"/>
              </a:spcBef>
              <a:buNone/>
            </a:pPr>
            <a:r>
              <a:rPr lang="en-US" sz="900" dirty="0">
                <a:solidFill>
                  <a:schemeClr val="tx2"/>
                </a:solidFill>
              </a:rPr>
              <a:t>Secretary/Treasurer – Allen Campbell</a:t>
            </a:r>
          </a:p>
          <a:p>
            <a:pPr marL="0" lvl="0" indent="0">
              <a:lnSpc>
                <a:spcPct val="100000"/>
              </a:lnSpc>
              <a:spcBef>
                <a:spcPts val="0"/>
              </a:spcBef>
              <a:buNone/>
            </a:pPr>
            <a:r>
              <a:rPr lang="en-US" sz="900" dirty="0">
                <a:solidFill>
                  <a:schemeClr val="tx2"/>
                </a:solidFill>
              </a:rPr>
              <a:t>Porter Duvall</a:t>
            </a:r>
          </a:p>
          <a:p>
            <a:pPr marL="0" lvl="0" indent="0">
              <a:lnSpc>
                <a:spcPct val="100000"/>
              </a:lnSpc>
              <a:spcBef>
                <a:spcPts val="0"/>
              </a:spcBef>
              <a:buNone/>
            </a:pPr>
            <a:r>
              <a:rPr lang="en-US" sz="900" dirty="0">
                <a:solidFill>
                  <a:schemeClr val="tx2"/>
                </a:solidFill>
              </a:rPr>
              <a:t>Theresa Shick </a:t>
            </a:r>
          </a:p>
          <a:p>
            <a:pPr marL="0" lvl="0" indent="0">
              <a:lnSpc>
                <a:spcPct val="100000"/>
              </a:lnSpc>
              <a:spcBef>
                <a:spcPts val="0"/>
              </a:spcBef>
              <a:buNone/>
            </a:pPr>
            <a:r>
              <a:rPr lang="en-US" sz="900" dirty="0">
                <a:solidFill>
                  <a:schemeClr val="tx2"/>
                </a:solidFill>
              </a:rPr>
              <a:t>Terry Shields</a:t>
            </a:r>
          </a:p>
          <a:p>
            <a:pPr marL="0" lvl="0" indent="0">
              <a:lnSpc>
                <a:spcPct val="100000"/>
              </a:lnSpc>
              <a:spcBef>
                <a:spcPts val="0"/>
              </a:spcBef>
              <a:buNone/>
            </a:pPr>
            <a:r>
              <a:rPr lang="en-US" sz="900" dirty="0">
                <a:solidFill>
                  <a:schemeClr val="tx2"/>
                </a:solidFill>
              </a:rPr>
              <a:t>Sam Farcus</a:t>
            </a:r>
          </a:p>
          <a:p>
            <a:pPr marL="0" lvl="0" indent="0">
              <a:lnSpc>
                <a:spcPct val="100000"/>
              </a:lnSpc>
              <a:spcBef>
                <a:spcPts val="0"/>
              </a:spcBef>
              <a:buNone/>
            </a:pPr>
            <a:endParaRPr lang="en-US" sz="900" b="1" dirty="0">
              <a:solidFill>
                <a:schemeClr val="tx2"/>
              </a:solidFill>
            </a:endParaRPr>
          </a:p>
          <a:p>
            <a:pPr marL="0" lvl="0" indent="0">
              <a:lnSpc>
                <a:spcPct val="100000"/>
              </a:lnSpc>
              <a:spcBef>
                <a:spcPts val="0"/>
              </a:spcBef>
              <a:buNone/>
            </a:pPr>
            <a:r>
              <a:rPr lang="en-US" sz="900" b="1" dirty="0">
                <a:solidFill>
                  <a:schemeClr val="tx2"/>
                </a:solidFill>
              </a:rPr>
              <a:t>Associate Directors:</a:t>
            </a:r>
          </a:p>
          <a:p>
            <a:pPr marL="0" lvl="0" indent="0">
              <a:lnSpc>
                <a:spcPct val="100000"/>
              </a:lnSpc>
              <a:spcBef>
                <a:spcPts val="0"/>
              </a:spcBef>
              <a:buNone/>
            </a:pPr>
            <a:r>
              <a:rPr lang="en-US" sz="900" dirty="0">
                <a:solidFill>
                  <a:schemeClr val="tx2"/>
                </a:solidFill>
              </a:rPr>
              <a:t>Laura Lynn Yohe</a:t>
            </a:r>
          </a:p>
          <a:p>
            <a:pPr marL="0" lvl="0" indent="0">
              <a:lnSpc>
                <a:spcPct val="100000"/>
              </a:lnSpc>
              <a:spcBef>
                <a:spcPts val="0"/>
              </a:spcBef>
              <a:buNone/>
            </a:pPr>
            <a:r>
              <a:rPr lang="en-US" sz="900" dirty="0">
                <a:solidFill>
                  <a:schemeClr val="tx2"/>
                </a:solidFill>
              </a:rPr>
              <a:t>Jerry Chamberlin</a:t>
            </a:r>
          </a:p>
          <a:p>
            <a:pPr marL="0" lvl="0" indent="0">
              <a:lnSpc>
                <a:spcPct val="100000"/>
              </a:lnSpc>
              <a:spcBef>
                <a:spcPts val="0"/>
              </a:spcBef>
              <a:buNone/>
            </a:pPr>
            <a:r>
              <a:rPr lang="en-US" sz="900" dirty="0">
                <a:solidFill>
                  <a:schemeClr val="tx2"/>
                </a:solidFill>
              </a:rPr>
              <a:t>Tom Kundrich</a:t>
            </a:r>
          </a:p>
          <a:p>
            <a:pPr marL="0" lvl="0" indent="0">
              <a:lnSpc>
                <a:spcPct val="100000"/>
              </a:lnSpc>
              <a:spcBef>
                <a:spcPts val="0"/>
              </a:spcBef>
              <a:buNone/>
            </a:pPr>
            <a:r>
              <a:rPr lang="en-US" sz="900" dirty="0">
                <a:solidFill>
                  <a:schemeClr val="tx2"/>
                </a:solidFill>
              </a:rPr>
              <a:t>Dennis Day</a:t>
            </a:r>
          </a:p>
          <a:p>
            <a:pPr marL="0" lvl="0" indent="0">
              <a:lnSpc>
                <a:spcPct val="100000"/>
              </a:lnSpc>
              <a:spcBef>
                <a:spcPts val="0"/>
              </a:spcBef>
              <a:buNone/>
            </a:pPr>
            <a:r>
              <a:rPr lang="en-US" sz="900" dirty="0">
                <a:solidFill>
                  <a:schemeClr val="tx2"/>
                </a:solidFill>
              </a:rPr>
              <a:t>Deb Wilson</a:t>
            </a:r>
          </a:p>
          <a:p>
            <a:pPr marL="0" lvl="0" indent="0">
              <a:lnSpc>
                <a:spcPct val="100000"/>
              </a:lnSpc>
              <a:spcBef>
                <a:spcPts val="0"/>
              </a:spcBef>
              <a:buNone/>
            </a:pPr>
            <a:r>
              <a:rPr lang="en-US" sz="900" dirty="0">
                <a:solidFill>
                  <a:schemeClr val="tx2"/>
                </a:solidFill>
              </a:rPr>
              <a:t>Bruce Snyder</a:t>
            </a:r>
          </a:p>
          <a:p>
            <a:pPr marL="0" lvl="0" indent="0">
              <a:lnSpc>
                <a:spcPct val="100000"/>
              </a:lnSpc>
              <a:spcBef>
                <a:spcPts val="0"/>
              </a:spcBef>
              <a:buNone/>
            </a:pPr>
            <a:endParaRPr lang="en-US" sz="900" dirty="0">
              <a:solidFill>
                <a:schemeClr val="tx2"/>
              </a:solidFill>
            </a:endParaRPr>
          </a:p>
          <a:p>
            <a:pPr marL="0" lvl="0" indent="0">
              <a:lnSpc>
                <a:spcPct val="100000"/>
              </a:lnSpc>
              <a:spcBef>
                <a:spcPts val="0"/>
              </a:spcBef>
              <a:buNone/>
            </a:pPr>
            <a:r>
              <a:rPr lang="en-US" sz="900" b="1" dirty="0">
                <a:solidFill>
                  <a:schemeClr val="tx2"/>
                </a:solidFill>
              </a:rPr>
              <a:t>Staff:</a:t>
            </a:r>
          </a:p>
          <a:p>
            <a:pPr marL="0" indent="0">
              <a:lnSpc>
                <a:spcPct val="100000"/>
              </a:lnSpc>
              <a:spcBef>
                <a:spcPts val="0"/>
              </a:spcBef>
              <a:buNone/>
            </a:pPr>
            <a:r>
              <a:rPr lang="en-US" sz="900" dirty="0">
                <a:solidFill>
                  <a:schemeClr val="tx2"/>
                </a:solidFill>
              </a:rPr>
              <a:t>District Manager – Shaun Wessell</a:t>
            </a:r>
          </a:p>
          <a:p>
            <a:pPr marL="0" lvl="0" indent="0">
              <a:lnSpc>
                <a:spcPct val="100000"/>
              </a:lnSpc>
              <a:spcBef>
                <a:spcPts val="0"/>
              </a:spcBef>
              <a:buNone/>
            </a:pPr>
            <a:r>
              <a:rPr lang="en-US" sz="900" dirty="0">
                <a:solidFill>
                  <a:schemeClr val="tx2"/>
                </a:solidFill>
              </a:rPr>
              <a:t>Administrative Assistant – Christine Hughes</a:t>
            </a:r>
          </a:p>
          <a:p>
            <a:pPr marL="0" lvl="0" indent="0">
              <a:lnSpc>
                <a:spcPct val="100000"/>
              </a:lnSpc>
              <a:spcBef>
                <a:spcPts val="0"/>
              </a:spcBef>
              <a:buNone/>
            </a:pPr>
            <a:r>
              <a:rPr lang="en-US" sz="900" dirty="0">
                <a:solidFill>
                  <a:schemeClr val="tx2"/>
                </a:solidFill>
              </a:rPr>
              <a:t>ACT/Nutrient Mgmt Spec – Megan Whitlatch</a:t>
            </a:r>
          </a:p>
          <a:p>
            <a:pPr marL="0" lvl="0" indent="0">
              <a:lnSpc>
                <a:spcPct val="100000"/>
              </a:lnSpc>
              <a:spcBef>
                <a:spcPts val="0"/>
              </a:spcBef>
              <a:buNone/>
            </a:pPr>
            <a:r>
              <a:rPr lang="en-US" sz="900" dirty="0">
                <a:solidFill>
                  <a:schemeClr val="tx2"/>
                </a:solidFill>
              </a:rPr>
              <a:t>Resource Technician – Carl Johnson</a:t>
            </a:r>
          </a:p>
          <a:p>
            <a:pPr marL="0" lvl="0" indent="0">
              <a:lnSpc>
                <a:spcPct val="100000"/>
              </a:lnSpc>
              <a:spcBef>
                <a:spcPts val="0"/>
              </a:spcBef>
              <a:buNone/>
            </a:pPr>
            <a:r>
              <a:rPr lang="en-US" sz="900" dirty="0">
                <a:solidFill>
                  <a:schemeClr val="tx2"/>
                </a:solidFill>
              </a:rPr>
              <a:t>District Technician – Dana Hannibal</a:t>
            </a:r>
          </a:p>
          <a:p>
            <a:pPr marL="0" lvl="0" indent="0">
              <a:lnSpc>
                <a:spcPct val="100000"/>
              </a:lnSpc>
              <a:spcBef>
                <a:spcPts val="0"/>
              </a:spcBef>
              <a:buNone/>
            </a:pPr>
            <a:r>
              <a:rPr lang="en-US" sz="900" dirty="0">
                <a:solidFill>
                  <a:schemeClr val="tx2"/>
                </a:solidFill>
              </a:rPr>
              <a:t>Watershed Specialist – Evan DeLong</a:t>
            </a:r>
          </a:p>
          <a:p>
            <a:pPr marL="0" indent="0">
              <a:lnSpc>
                <a:spcPct val="100000"/>
              </a:lnSpc>
              <a:spcBef>
                <a:spcPts val="0"/>
              </a:spcBef>
              <a:buNone/>
            </a:pPr>
            <a:r>
              <a:rPr lang="en-US" sz="900" dirty="0">
                <a:solidFill>
                  <a:schemeClr val="tx2"/>
                </a:solidFill>
              </a:rPr>
              <a:t>Conservation Technician – Becky Gaston</a:t>
            </a:r>
          </a:p>
          <a:p>
            <a:pPr marL="0" lvl="0" indent="0">
              <a:lnSpc>
                <a:spcPct val="100000"/>
              </a:lnSpc>
              <a:spcBef>
                <a:spcPts val="0"/>
              </a:spcBef>
              <a:buNone/>
            </a:pPr>
            <a:endParaRPr lang="en-US" sz="900" dirty="0">
              <a:solidFill>
                <a:schemeClr val="tx2"/>
              </a:solidFill>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774" r="67419"/>
          <a:stretch/>
        </p:blipFill>
        <p:spPr>
          <a:xfrm>
            <a:off x="1241927" y="6229437"/>
            <a:ext cx="635748" cy="477859"/>
          </a:xfrm>
          <a:prstGeom prst="rect">
            <a:avLst/>
          </a:prstGeom>
          <a:effectLst>
            <a:softEdge rad="63500"/>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8438" y="7343577"/>
            <a:ext cx="336928" cy="291669"/>
          </a:xfrm>
          <a:prstGeom prst="rect">
            <a:avLst/>
          </a:prstGeom>
        </p:spPr>
      </p:pic>
      <p:pic>
        <p:nvPicPr>
          <p:cNvPr id="5" name="Picture 4" descr="A group of people standing around a pond with a fire in it&#10;&#10;Description automatically generated with low confidence">
            <a:extLst>
              <a:ext uri="{FF2B5EF4-FFF2-40B4-BE49-F238E27FC236}">
                <a16:creationId xmlns:a16="http://schemas.microsoft.com/office/drawing/2014/main" id="{011B560F-85A3-BF39-8AE0-A60F886259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710" y="706847"/>
            <a:ext cx="2302404" cy="1646535"/>
          </a:xfrm>
          <a:prstGeom prst="rect">
            <a:avLst/>
          </a:prstGeom>
        </p:spPr>
      </p:pic>
      <p:pic>
        <p:nvPicPr>
          <p:cNvPr id="11" name="Picture 10" descr="A group of people in a room&#10;&#10;Description automatically generated with medium confidence">
            <a:extLst>
              <a:ext uri="{FF2B5EF4-FFF2-40B4-BE49-F238E27FC236}">
                <a16:creationId xmlns:a16="http://schemas.microsoft.com/office/drawing/2014/main" id="{689BAC72-408E-88E3-A3CD-ED17B26123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640" y="735561"/>
            <a:ext cx="2155625" cy="1589106"/>
          </a:xfrm>
          <a:prstGeom prst="rect">
            <a:avLst/>
          </a:prstGeom>
        </p:spPr>
      </p:pic>
      <p:pic>
        <p:nvPicPr>
          <p:cNvPr id="19" name="Picture 18" descr="A picture containing text, colorful, painted&#10;&#10;Description automatically generated">
            <a:extLst>
              <a:ext uri="{FF2B5EF4-FFF2-40B4-BE49-F238E27FC236}">
                <a16:creationId xmlns:a16="http://schemas.microsoft.com/office/drawing/2014/main" id="{D34AB17D-10B3-8275-B241-0F66826054E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391" t="22609" r="12414" b="20245"/>
          <a:stretch/>
        </p:blipFill>
        <p:spPr>
          <a:xfrm>
            <a:off x="1945509" y="1644113"/>
            <a:ext cx="758756" cy="694911"/>
          </a:xfrm>
          <a:prstGeom prst="rect">
            <a:avLst/>
          </a:prstGeom>
        </p:spPr>
      </p:pic>
    </p:spTree>
    <p:extLst>
      <p:ext uri="{BB962C8B-B14F-4D97-AF65-F5344CB8AC3E}">
        <p14:creationId xmlns:p14="http://schemas.microsoft.com/office/powerpoint/2010/main" val="1742696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0"/>
          </p:nvPr>
        </p:nvSpPr>
        <p:spPr>
          <a:xfrm>
            <a:off x="457200" y="2649026"/>
            <a:ext cx="2567354" cy="662354"/>
          </a:xfrm>
        </p:spPr>
        <p:txBody>
          <a:bodyPr/>
          <a:lstStyle/>
          <a:p>
            <a:pPr algn="ctr"/>
            <a:r>
              <a:rPr lang="en-US" dirty="0"/>
              <a:t>Jefferson County Conservation District</a:t>
            </a:r>
          </a:p>
        </p:txBody>
      </p:sp>
      <p:sp>
        <p:nvSpPr>
          <p:cNvPr id="68" name="Text Placeholder 67"/>
          <p:cNvSpPr>
            <a:spLocks noGrp="1"/>
          </p:cNvSpPr>
          <p:nvPr>
            <p:ph type="body" sz="quarter" idx="28"/>
          </p:nvPr>
        </p:nvSpPr>
        <p:spPr>
          <a:xfrm>
            <a:off x="7235571" y="845701"/>
            <a:ext cx="2359152" cy="237054"/>
          </a:xfrm>
        </p:spPr>
        <p:txBody>
          <a:bodyPr/>
          <a:lstStyle/>
          <a:p>
            <a:pPr algn="ctr"/>
            <a:r>
              <a:rPr lang="en-US" sz="1800" dirty="0"/>
              <a:t>Programs &amp; Services</a:t>
            </a:r>
          </a:p>
        </p:txBody>
      </p:sp>
      <p:sp>
        <p:nvSpPr>
          <p:cNvPr id="42" name="Text Placeholder 41"/>
          <p:cNvSpPr>
            <a:spLocks noGrp="1"/>
          </p:cNvSpPr>
          <p:nvPr>
            <p:ph type="body" sz="quarter" idx="31"/>
          </p:nvPr>
        </p:nvSpPr>
        <p:spPr>
          <a:xfrm>
            <a:off x="457199" y="3381375"/>
            <a:ext cx="2506306" cy="3394816"/>
          </a:xfrm>
        </p:spPr>
        <p:txBody>
          <a:bodyPr/>
          <a:lstStyle/>
          <a:p>
            <a:pPr marL="0" lvl="0" indent="0">
              <a:lnSpc>
                <a:spcPct val="114000"/>
              </a:lnSpc>
              <a:spcBef>
                <a:spcPts val="0"/>
              </a:spcBef>
              <a:spcAft>
                <a:spcPts val="800"/>
              </a:spcAft>
              <a:buNone/>
            </a:pPr>
            <a:r>
              <a:rPr lang="en-US" dirty="0">
                <a:solidFill>
                  <a:schemeClr val="tx2"/>
                </a:solidFill>
              </a:rPr>
              <a:t>In 1945, Pennsylvania state legislators recognized the need to support grassroots conservation efforts.  As a result, the Conservation District Law was passed, and county conservation districts were created.  Today, there is a conservation district established in every PA County except Philadelphia.</a:t>
            </a:r>
          </a:p>
          <a:p>
            <a:pPr marL="0" lvl="0" indent="0">
              <a:lnSpc>
                <a:spcPct val="114000"/>
              </a:lnSpc>
              <a:spcBef>
                <a:spcPts val="0"/>
              </a:spcBef>
              <a:spcAft>
                <a:spcPts val="800"/>
              </a:spcAft>
              <a:buNone/>
            </a:pPr>
            <a:r>
              <a:rPr lang="en-US" dirty="0">
                <a:solidFill>
                  <a:schemeClr val="tx2"/>
                </a:solidFill>
              </a:rPr>
              <a:t>Established in 1946 by the Jefferson County Board of Commissioners, the District operates under the direction of the State Conservation Commission, which was created by the General Assembly to provide for the conservation of soil, water and related resources of the Commonwealth.  </a:t>
            </a:r>
          </a:p>
          <a:p>
            <a:pPr marL="0" lvl="0" indent="0">
              <a:lnSpc>
                <a:spcPct val="114000"/>
              </a:lnSpc>
              <a:spcBef>
                <a:spcPts val="0"/>
              </a:spcBef>
              <a:spcAft>
                <a:spcPts val="800"/>
              </a:spcAft>
              <a:buNone/>
            </a:pPr>
            <a:r>
              <a:rPr lang="en-US" sz="1050" dirty="0">
                <a:solidFill>
                  <a:schemeClr val="tx2"/>
                </a:solidFill>
              </a:rPr>
              <a:t>2023</a:t>
            </a:r>
            <a:r>
              <a:rPr lang="en-US" dirty="0">
                <a:solidFill>
                  <a:schemeClr val="tx2"/>
                </a:solidFill>
              </a:rPr>
              <a:t> marks the 77</a:t>
            </a:r>
            <a:r>
              <a:rPr lang="en-US" baseline="30000" dirty="0">
                <a:solidFill>
                  <a:schemeClr val="tx2"/>
                </a:solidFill>
              </a:rPr>
              <a:t>th</a:t>
            </a:r>
            <a:r>
              <a:rPr lang="en-US" dirty="0">
                <a:solidFill>
                  <a:schemeClr val="tx2"/>
                </a:solidFill>
              </a:rPr>
              <a:t> year that the District has coordinated local, state, and federal resources to provide technical assistance to individuals, volunteer organizations and local governments. </a:t>
            </a:r>
          </a:p>
        </p:txBody>
      </p:sp>
      <p:sp>
        <p:nvSpPr>
          <p:cNvPr id="92" name="Text Placeholder 91"/>
          <p:cNvSpPr>
            <a:spLocks noGrp="1"/>
          </p:cNvSpPr>
          <p:nvPr>
            <p:ph type="body" sz="quarter" idx="33"/>
          </p:nvPr>
        </p:nvSpPr>
        <p:spPr>
          <a:xfrm>
            <a:off x="7212125" y="1264227"/>
            <a:ext cx="2506306" cy="5209725"/>
          </a:xfrm>
        </p:spPr>
        <p:txBody>
          <a:bodyPr/>
          <a:lstStyle/>
          <a:p>
            <a:r>
              <a:rPr lang="en-US" dirty="0">
                <a:solidFill>
                  <a:schemeClr val="tx2"/>
                </a:solidFill>
              </a:rPr>
              <a:t>Reviews of project plans, issue permits, and inspect earthmoving projects to assure that erosion and sedimentation controls are properly installed and maintained;</a:t>
            </a:r>
          </a:p>
          <a:p>
            <a:r>
              <a:rPr lang="en-US" dirty="0">
                <a:solidFill>
                  <a:schemeClr val="tx2"/>
                </a:solidFill>
              </a:rPr>
              <a:t>Participate in the Dirt, Gravel and Low Volume Road Program;</a:t>
            </a:r>
          </a:p>
          <a:p>
            <a:r>
              <a:rPr lang="en-US" dirty="0">
                <a:solidFill>
                  <a:schemeClr val="tx2"/>
                </a:solidFill>
              </a:rPr>
              <a:t>Assist in development of projects designed to reduce or eliminate pollution from abandoned mines;</a:t>
            </a:r>
          </a:p>
          <a:p>
            <a:r>
              <a:rPr lang="en-US" dirty="0">
                <a:solidFill>
                  <a:schemeClr val="tx2"/>
                </a:solidFill>
              </a:rPr>
              <a:t>Educate developers, engineers, contractors and other professionals to implement best management practices to protect water quality;</a:t>
            </a:r>
          </a:p>
          <a:p>
            <a:r>
              <a:rPr lang="en-US" dirty="0">
                <a:solidFill>
                  <a:schemeClr val="tx2"/>
                </a:solidFill>
              </a:rPr>
              <a:t>Assist landowners in resolution of complaints arising from earthmoving projects;</a:t>
            </a:r>
          </a:p>
          <a:p>
            <a:r>
              <a:rPr lang="en-US" dirty="0">
                <a:solidFill>
                  <a:schemeClr val="tx2"/>
                </a:solidFill>
              </a:rPr>
              <a:t>Conduct annual Envirothons:  a program in which students learn about our natural environment through competitive events;</a:t>
            </a:r>
          </a:p>
          <a:p>
            <a:r>
              <a:rPr lang="en-US" dirty="0">
                <a:solidFill>
                  <a:schemeClr val="tx2"/>
                </a:solidFill>
              </a:rPr>
              <a:t>Offer technical assistance on farms where manure and fertilizer are applied, </a:t>
            </a:r>
            <a:r>
              <a:rPr lang="en-US">
                <a:solidFill>
                  <a:schemeClr val="tx2"/>
                </a:solidFill>
              </a:rPr>
              <a:t>to ensure </a:t>
            </a:r>
            <a:r>
              <a:rPr lang="en-US" dirty="0">
                <a:solidFill>
                  <a:schemeClr val="tx2"/>
                </a:solidFill>
              </a:rPr>
              <a:t>environmental standards are being met;</a:t>
            </a:r>
          </a:p>
          <a:p>
            <a:r>
              <a:rPr lang="en-US" dirty="0">
                <a:solidFill>
                  <a:schemeClr val="tx2"/>
                </a:solidFill>
              </a:rPr>
              <a:t>Assist farmers in developing farm plans required by the state to address soil and manure management. </a:t>
            </a:r>
          </a:p>
          <a:p>
            <a:r>
              <a:rPr lang="en-US" dirty="0">
                <a:solidFill>
                  <a:schemeClr val="tx2"/>
                </a:solidFill>
              </a:rPr>
              <a:t>Review Stormwater Management Plans to assure compliance with local ordinances and the Jefferson County Act 167 Plan;</a:t>
            </a:r>
          </a:p>
          <a:p>
            <a:r>
              <a:rPr lang="en-US" dirty="0">
                <a:solidFill>
                  <a:schemeClr val="tx2"/>
                </a:solidFill>
              </a:rPr>
              <a:t>Provide volunteer organizations technical assistance &amp; assist with funding acquisition.</a:t>
            </a:r>
          </a:p>
          <a:p>
            <a:endParaRPr lang="en-US" dirty="0"/>
          </a:p>
        </p:txBody>
      </p:sp>
      <p:pic>
        <p:nvPicPr>
          <p:cNvPr id="3" name="Picture Placeholder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3855742" y="5162550"/>
            <a:ext cx="2450592" cy="1529442"/>
          </a:xfrm>
          <a:prstGeom prst="rect">
            <a:avLst/>
          </a:prstGeom>
          <a:ln>
            <a:noFill/>
          </a:ln>
          <a:effectLst>
            <a:softEdge rad="112500"/>
          </a:effectLst>
        </p:spPr>
      </p:pic>
      <p:sp>
        <p:nvSpPr>
          <p:cNvPr id="2" name="Text Placeholder 1"/>
          <p:cNvSpPr>
            <a:spLocks noGrp="1"/>
          </p:cNvSpPr>
          <p:nvPr>
            <p:ph type="body" sz="quarter" idx="21"/>
          </p:nvPr>
        </p:nvSpPr>
        <p:spPr>
          <a:xfrm>
            <a:off x="3843147" y="2371725"/>
            <a:ext cx="2450592" cy="2344653"/>
          </a:xfrm>
        </p:spPr>
        <p:txBody>
          <a:bodyPr/>
          <a:lstStyle/>
          <a:p>
            <a:r>
              <a:rPr lang="en-US" sz="900" dirty="0">
                <a:solidFill>
                  <a:schemeClr val="accent2">
                    <a:lumMod val="50000"/>
                  </a:schemeClr>
                </a:solidFill>
              </a:rPr>
              <a:t>The Conservation District’s educational activities target farmers, municipal officials, homeowners, teachers and students, along with many other audiences.  </a:t>
            </a:r>
          </a:p>
          <a:p>
            <a:r>
              <a:rPr lang="en-US" sz="900" dirty="0">
                <a:solidFill>
                  <a:schemeClr val="accent2">
                    <a:lumMod val="50000"/>
                  </a:schemeClr>
                </a:solidFill>
              </a:rPr>
              <a:t>Activities range from participating in large community events, to hosting professional workshops and technical training sessions, to going out in the field to provide one-on-one assistance.</a:t>
            </a:r>
          </a:p>
        </p:txBody>
      </p:sp>
      <p:pic>
        <p:nvPicPr>
          <p:cNvPr id="6" name="Picture 5" descr="A picture containing grass, sky, outdoor, road&#10;&#10;Description automatically generated">
            <a:extLst>
              <a:ext uri="{FF2B5EF4-FFF2-40B4-BE49-F238E27FC236}">
                <a16:creationId xmlns:a16="http://schemas.microsoft.com/office/drawing/2014/main" id="{4DC836A0-C9F0-5D29-3042-E29F64DFEC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56" y="758854"/>
            <a:ext cx="2269674" cy="1820178"/>
          </a:xfrm>
          <a:prstGeom prst="rect">
            <a:avLst/>
          </a:prstGeom>
        </p:spPr>
      </p:pic>
      <p:pic>
        <p:nvPicPr>
          <p:cNvPr id="13" name="Picture 12" descr="A group of people in a room&#10;&#10;Description automatically generated with low confidence">
            <a:extLst>
              <a:ext uri="{FF2B5EF4-FFF2-40B4-BE49-F238E27FC236}">
                <a16:creationId xmlns:a16="http://schemas.microsoft.com/office/drawing/2014/main" id="{AAA854C3-880F-B129-1B90-0EB1516D83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3180" y="845701"/>
            <a:ext cx="2269674" cy="1649143"/>
          </a:xfrm>
          <a:prstGeom prst="rect">
            <a:avLst/>
          </a:prstGeom>
        </p:spPr>
      </p:pic>
      <p:pic>
        <p:nvPicPr>
          <p:cNvPr id="8" name="Picture 7" descr="A picture containing text, indoor, book, shelf&#10;&#10;Description automatically generated">
            <a:extLst>
              <a:ext uri="{FF2B5EF4-FFF2-40B4-BE49-F238E27FC236}">
                <a16:creationId xmlns:a16="http://schemas.microsoft.com/office/drawing/2014/main" id="{FACA466C-C13D-12A6-A0A8-01DFD7C0AB7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945" r="14467" b="20677"/>
          <a:stretch/>
        </p:blipFill>
        <p:spPr>
          <a:xfrm rot="10800000">
            <a:off x="3843146" y="4908882"/>
            <a:ext cx="2463187" cy="1699343"/>
          </a:xfrm>
          <a:prstGeom prst="rect">
            <a:avLst/>
          </a:prstGeom>
        </p:spPr>
      </p:pic>
      <p:pic>
        <p:nvPicPr>
          <p:cNvPr id="11" name="Picture 10" descr="A picture containing person, several&#10;&#10;Description automatically generated">
            <a:extLst>
              <a:ext uri="{FF2B5EF4-FFF2-40B4-BE49-F238E27FC236}">
                <a16:creationId xmlns:a16="http://schemas.microsoft.com/office/drawing/2014/main" id="{E6CBA63F-A061-9A7E-F6F3-77FD637F373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4190" t="173" r="22990" b="-1"/>
          <a:stretch/>
        </p:blipFill>
        <p:spPr>
          <a:xfrm rot="5400000">
            <a:off x="4210226" y="440822"/>
            <a:ext cx="1699342" cy="2408701"/>
          </a:xfrm>
          <a:prstGeom prst="rect">
            <a:avLst/>
          </a:prstGeom>
        </p:spPr>
      </p:pic>
      <p:pic>
        <p:nvPicPr>
          <p:cNvPr id="16" name="Picture 15" descr="A group of people sitting in a room&#10;&#10;Description automatically generated with medium confidence">
            <a:extLst>
              <a:ext uri="{FF2B5EF4-FFF2-40B4-BE49-F238E27FC236}">
                <a16:creationId xmlns:a16="http://schemas.microsoft.com/office/drawing/2014/main" id="{4F0BC772-1131-DFBB-7AF8-D72B70C2B8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43144" y="4835152"/>
            <a:ext cx="2475786" cy="1856840"/>
          </a:xfrm>
          <a:prstGeom prst="rect">
            <a:avLst/>
          </a:prstGeom>
        </p:spPr>
      </p:pic>
      <p:pic>
        <p:nvPicPr>
          <p:cNvPr id="22" name="Picture 21" descr="A picture containing grass, outdoor, sky, road&#10;&#10;Description automatically generated">
            <a:extLst>
              <a:ext uri="{FF2B5EF4-FFF2-40B4-BE49-F238E27FC236}">
                <a16:creationId xmlns:a16="http://schemas.microsoft.com/office/drawing/2014/main" id="{78FE288E-8890-03D7-C539-4B0A8C7FF97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7067" r="12610"/>
          <a:stretch/>
        </p:blipFill>
        <p:spPr>
          <a:xfrm>
            <a:off x="527479" y="724976"/>
            <a:ext cx="2295352" cy="1915654"/>
          </a:xfrm>
          <a:prstGeom prst="rect">
            <a:avLst/>
          </a:prstGeom>
        </p:spPr>
      </p:pic>
      <p:pic>
        <p:nvPicPr>
          <p:cNvPr id="24" name="Picture 23" descr="A group of people standing in a field&#10;&#10;Description automatically generated with medium confidence">
            <a:extLst>
              <a:ext uri="{FF2B5EF4-FFF2-40B4-BE49-F238E27FC236}">
                <a16:creationId xmlns:a16="http://schemas.microsoft.com/office/drawing/2014/main" id="{410A8898-0965-3803-8CC2-3B89204B1E9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200" t="11889" r="46017" b="38127"/>
          <a:stretch/>
        </p:blipFill>
        <p:spPr>
          <a:xfrm>
            <a:off x="3526512" y="809725"/>
            <a:ext cx="2737736" cy="1699343"/>
          </a:xfrm>
          <a:prstGeom prst="rect">
            <a:avLst/>
          </a:prstGeom>
        </p:spPr>
      </p:pic>
      <p:pic>
        <p:nvPicPr>
          <p:cNvPr id="5" name="Picture 4">
            <a:extLst>
              <a:ext uri="{FF2B5EF4-FFF2-40B4-BE49-F238E27FC236}">
                <a16:creationId xmlns:a16="http://schemas.microsoft.com/office/drawing/2014/main" id="{ACEDF121-79E7-94EE-64C6-8A7D3411506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347" t="34225" r="25839" b="4496"/>
          <a:stretch/>
        </p:blipFill>
        <p:spPr bwMode="auto">
          <a:xfrm>
            <a:off x="3863613" y="831477"/>
            <a:ext cx="2400635" cy="1649143"/>
          </a:xfrm>
          <a:prstGeom prst="rect">
            <a:avLst/>
          </a:prstGeom>
          <a:noFill/>
          <a:ln>
            <a:noFill/>
          </a:ln>
        </p:spPr>
      </p:pic>
      <p:sp>
        <p:nvSpPr>
          <p:cNvPr id="7" name="Rectangle 6">
            <a:extLst>
              <a:ext uri="{FF2B5EF4-FFF2-40B4-BE49-F238E27FC236}">
                <a16:creationId xmlns:a16="http://schemas.microsoft.com/office/drawing/2014/main" id="{BBEC3543-B6EA-6EB1-0355-1B0F52583ECC}"/>
              </a:ext>
            </a:extLst>
          </p:cNvPr>
          <p:cNvSpPr/>
          <p:nvPr/>
        </p:nvSpPr>
        <p:spPr>
          <a:xfrm>
            <a:off x="5226518" y="6352674"/>
            <a:ext cx="1079815" cy="3292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00" dirty="0"/>
              <a:t>6</a:t>
            </a:r>
            <a:r>
              <a:rPr lang="en-US" sz="1000" baseline="30000" dirty="0"/>
              <a:t>th</a:t>
            </a:r>
            <a:r>
              <a:rPr lang="en-US" sz="1000" dirty="0"/>
              <a:t> Grade Mini-Envirothon</a:t>
            </a:r>
          </a:p>
        </p:txBody>
      </p:sp>
      <p:sp>
        <p:nvSpPr>
          <p:cNvPr id="10" name="Rectangle 9">
            <a:extLst>
              <a:ext uri="{FF2B5EF4-FFF2-40B4-BE49-F238E27FC236}">
                <a16:creationId xmlns:a16="http://schemas.microsoft.com/office/drawing/2014/main" id="{AB4145C5-4C96-A252-CF9B-6802103CEDF8}"/>
              </a:ext>
            </a:extLst>
          </p:cNvPr>
          <p:cNvSpPr/>
          <p:nvPr/>
        </p:nvSpPr>
        <p:spPr>
          <a:xfrm>
            <a:off x="5184433" y="2173583"/>
            <a:ext cx="1079815" cy="3292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00" dirty="0"/>
              <a:t>Moore Grazing Field Day</a:t>
            </a:r>
          </a:p>
        </p:txBody>
      </p:sp>
    </p:spTree>
    <p:extLst>
      <p:ext uri="{BB962C8B-B14F-4D97-AF65-F5344CB8AC3E}">
        <p14:creationId xmlns:p14="http://schemas.microsoft.com/office/powerpoint/2010/main" val="2005184843"/>
      </p:ext>
    </p:extLst>
  </p:cSld>
  <p:clrMapOvr>
    <a:masterClrMapping/>
  </p:clrMapOvr>
</p:sld>
</file>

<file path=ppt/theme/theme1.xml><?xml version="1.0" encoding="utf-8"?>
<a:theme xmlns:a="http://schemas.openxmlformats.org/drawingml/2006/main" name="Travel Brochure 11 x 8.5">
  <a:themeElements>
    <a:clrScheme name="Travel Brochure 2">
      <a:dk1>
        <a:srgbClr val="595959"/>
      </a:dk1>
      <a:lt1>
        <a:sysClr val="window" lastClr="FFFFFF"/>
      </a:lt1>
      <a:dk2>
        <a:srgbClr val="000000"/>
      </a:dk2>
      <a:lt2>
        <a:srgbClr val="DDDCD9"/>
      </a:lt2>
      <a:accent1>
        <a:srgbClr val="6886BC"/>
      </a:accent1>
      <a:accent2>
        <a:srgbClr val="94AA82"/>
      </a:accent2>
      <a:accent3>
        <a:srgbClr val="8E7154"/>
      </a:accent3>
      <a:accent4>
        <a:srgbClr val="A6623D"/>
      </a:accent4>
      <a:accent5>
        <a:srgbClr val="75A1BC"/>
      </a:accent5>
      <a:accent6>
        <a:srgbClr val="2F4D93"/>
      </a:accent6>
      <a:hlink>
        <a:srgbClr val="897959"/>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otvlsblugrntri.potx" id="{B3B90A87-C2CE-4317-B58C-A5B8EAF0783C}" vid="{58BAA871-7C67-4EAA-9A80-E1EE626FF2D1}"/>
    </a:ext>
  </a:extLst>
</a:theme>
</file>

<file path=ppt/theme/theme2.xml><?xml version="1.0" encoding="utf-8"?>
<a:theme xmlns:a="http://schemas.openxmlformats.org/drawingml/2006/main" name="Office Theme">
  <a:themeElements>
    <a:clrScheme name="Travel Brochure 2">
      <a:dk1>
        <a:srgbClr val="595959"/>
      </a:dk1>
      <a:lt1>
        <a:sysClr val="window" lastClr="FFFFFF"/>
      </a:lt1>
      <a:dk2>
        <a:srgbClr val="000000"/>
      </a:dk2>
      <a:lt2>
        <a:srgbClr val="DDDCD9"/>
      </a:lt2>
      <a:accent1>
        <a:srgbClr val="6886BC"/>
      </a:accent1>
      <a:accent2>
        <a:srgbClr val="94AA82"/>
      </a:accent2>
      <a:accent3>
        <a:srgbClr val="8E7154"/>
      </a:accent3>
      <a:accent4>
        <a:srgbClr val="A6623D"/>
      </a:accent4>
      <a:accent5>
        <a:srgbClr val="75A1BC"/>
      </a:accent5>
      <a:accent6>
        <a:srgbClr val="2F4D93"/>
      </a:accent6>
      <a:hlink>
        <a:srgbClr val="897959"/>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ravel Brochure 2">
      <a:dk1>
        <a:srgbClr val="595959"/>
      </a:dk1>
      <a:lt1>
        <a:sysClr val="window" lastClr="FFFFFF"/>
      </a:lt1>
      <a:dk2>
        <a:srgbClr val="000000"/>
      </a:dk2>
      <a:lt2>
        <a:srgbClr val="DDDCD9"/>
      </a:lt2>
      <a:accent1>
        <a:srgbClr val="6886BC"/>
      </a:accent1>
      <a:accent2>
        <a:srgbClr val="94AA82"/>
      </a:accent2>
      <a:accent3>
        <a:srgbClr val="8E7154"/>
      </a:accent3>
      <a:accent4>
        <a:srgbClr val="A6623D"/>
      </a:accent4>
      <a:accent5>
        <a:srgbClr val="75A1BC"/>
      </a:accent5>
      <a:accent6>
        <a:srgbClr val="2F4D93"/>
      </a:accent6>
      <a:hlink>
        <a:srgbClr val="897959"/>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8A3EB0E-C7E2-44E2-9B5A-9DE34434D9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Tri-fold travel brochure (blue, green design)</Template>
  <TotalTime>0</TotalTime>
  <Words>619</Words>
  <Application>Microsoft Office PowerPoint</Application>
  <PresentationFormat>Custom</PresentationFormat>
  <Paragraphs>64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 Light</vt:lpstr>
      <vt:lpstr>Constantia</vt:lpstr>
      <vt:lpstr>Travel Brochure 11 x 8.5</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2015-07-07T12:21:16Z</dcterms:created>
  <dcterms:modified xsi:type="dcterms:W3CDTF">2023-02-02T14:40:20Z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TC034881799991</vt:lpwstr>
  </property>
</Properties>
</file>