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439" r:id="rId4"/>
  </p:sldMasterIdLst>
  <p:notesMasterIdLst>
    <p:notesMasterId r:id="rId28"/>
  </p:notesMasterIdLst>
  <p:handoutMasterIdLst>
    <p:handoutMasterId r:id="rId29"/>
  </p:handoutMasterIdLst>
  <p:sldIdLst>
    <p:sldId id="360" r:id="rId5"/>
    <p:sldId id="333" r:id="rId6"/>
    <p:sldId id="334" r:id="rId7"/>
    <p:sldId id="336" r:id="rId8"/>
    <p:sldId id="338" r:id="rId9"/>
    <p:sldId id="339" r:id="rId10"/>
    <p:sldId id="340" r:id="rId11"/>
    <p:sldId id="342" r:id="rId12"/>
    <p:sldId id="343" r:id="rId13"/>
    <p:sldId id="344" r:id="rId14"/>
    <p:sldId id="345" r:id="rId15"/>
    <p:sldId id="346" r:id="rId16"/>
    <p:sldId id="347" r:id="rId17"/>
    <p:sldId id="348" r:id="rId18"/>
    <p:sldId id="350" r:id="rId19"/>
    <p:sldId id="359" r:id="rId20"/>
    <p:sldId id="351" r:id="rId21"/>
    <p:sldId id="353" r:id="rId22"/>
    <p:sldId id="358" r:id="rId23"/>
    <p:sldId id="354" r:id="rId24"/>
    <p:sldId id="355" r:id="rId25"/>
    <p:sldId id="357" r:id="rId26"/>
    <p:sldId id="356" r:id="rId27"/>
  </p:sldIdLst>
  <p:sldSz cx="73152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userDrawn="1">
          <p15:clr>
            <a:srgbClr val="A4A3A4"/>
          </p15:clr>
        </p15:guide>
        <p15:guide id="2" pos="230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69B"/>
    <a:srgbClr val="FFE8BB"/>
    <a:srgbClr val="E7AF4B"/>
    <a:srgbClr val="CC9966"/>
    <a:srgbClr val="B0937C"/>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083E6E3-FA7D-4D7B-A595-EF9225AFEA82}">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41" autoAdjust="0"/>
    <p:restoredTop sz="96540" autoAdjust="0"/>
  </p:normalViewPr>
  <p:slideViewPr>
    <p:cSldViewPr snapToGrid="0">
      <p:cViewPr varScale="1">
        <p:scale>
          <a:sx n="73" d="100"/>
          <a:sy n="73" d="100"/>
        </p:scale>
        <p:origin x="3024" y="78"/>
      </p:cViewPr>
      <p:guideLst>
        <p:guide orient="horz" pos="3168"/>
        <p:guide pos="2304"/>
      </p:guideLst>
    </p:cSldViewPr>
  </p:slideViewPr>
  <p:outlineViewPr>
    <p:cViewPr>
      <p:scale>
        <a:sx n="33" d="100"/>
        <a:sy n="33" d="100"/>
      </p:scale>
      <p:origin x="0" y="-3456"/>
    </p:cViewPr>
  </p:outlineViewPr>
  <p:notesTextViewPr>
    <p:cViewPr>
      <p:scale>
        <a:sx n="1" d="1"/>
        <a:sy n="1" d="1"/>
      </p:scale>
      <p:origin x="0" y="0"/>
    </p:cViewPr>
  </p:notesTextViewPr>
  <p:sorterViewPr>
    <p:cViewPr>
      <p:scale>
        <a:sx n="100" d="100"/>
        <a:sy n="100" d="100"/>
      </p:scale>
      <p:origin x="0" y="-7325"/>
    </p:cViewPr>
  </p:sorterViewPr>
  <p:notesViewPr>
    <p:cSldViewPr snapToGrid="0">
      <p:cViewPr varScale="1">
        <p:scale>
          <a:sx n="58" d="100"/>
          <a:sy n="58" d="100"/>
        </p:scale>
        <p:origin x="3240"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8E7403-EB4A-4177-AFCE-6A9D7B160C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AC49177-C030-4043-9380-EA6E4C94A1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C7415F-6970-4DE4-93F1-94FEF07D0F1C}" type="datetimeFigureOut">
              <a:rPr lang="en-US" smtClean="0"/>
              <a:t>1/28/2026</a:t>
            </a:fld>
            <a:endParaRPr lang="en-US" dirty="0"/>
          </a:p>
        </p:txBody>
      </p:sp>
      <p:sp>
        <p:nvSpPr>
          <p:cNvPr id="4" name="Footer Placeholder 3">
            <a:extLst>
              <a:ext uri="{FF2B5EF4-FFF2-40B4-BE49-F238E27FC236}">
                <a16:creationId xmlns:a16="http://schemas.microsoft.com/office/drawing/2014/main" id="{BC4C83CE-EC9B-40C4-BD7A-48797AE5B1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EE9A75D-9B4E-4704-98C7-2A42472F11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4CC6D6D-E986-427F-AD9C-4E9408DDBE53}" type="slidenum">
              <a:rPr lang="en-US" smtClean="0"/>
              <a:t>‹#›</a:t>
            </a:fld>
            <a:endParaRPr lang="en-US" dirty="0"/>
          </a:p>
        </p:txBody>
      </p:sp>
    </p:spTree>
    <p:extLst>
      <p:ext uri="{BB962C8B-B14F-4D97-AF65-F5344CB8AC3E}">
        <p14:creationId xmlns:p14="http://schemas.microsoft.com/office/powerpoint/2010/main" val="299877486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2:36:11.489"/>
    </inkml:context>
    <inkml:brush xml:id="br0">
      <inkml:brushProperty name="width" value="0.035" units="cm"/>
      <inkml:brushProperty name="height" value="0.035" units="cm"/>
    </inkml:brush>
  </inkml:definitions>
  <inkml:trace contextRef="#ctx0" brushRef="#br0">1 43 24575,'3'-3'0,"2"0"0,-1 0 0,0 0 0,1 1 0,-1-1 0,1 1 0,0 0 0,-1 1 0,1-1 0,0 1 0,10-2 0,63-3 0,-53 4 0,560-4 0,-331 8 0,1595-2-1365,-1814 0-5461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86E6E5-5A19-4AE7-8D4E-049C5315C9A0}" type="datetimeFigureOut">
              <a:rPr lang="en-US" smtClean="0"/>
              <a:t>1/28/2026</a:t>
            </a:fld>
            <a:endParaRPr lang="en-US" dirty="0"/>
          </a:p>
        </p:txBody>
      </p:sp>
      <p:sp>
        <p:nvSpPr>
          <p:cNvPr id="4" name="Slide Image Placeholder 3"/>
          <p:cNvSpPr>
            <a:spLocks noGrp="1" noRot="1" noChangeAspect="1"/>
          </p:cNvSpPr>
          <p:nvPr>
            <p:ph type="sldImg" idx="2"/>
          </p:nvPr>
        </p:nvSpPr>
        <p:spPr>
          <a:xfrm>
            <a:off x="2306638" y="1143000"/>
            <a:ext cx="22447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5A580F-E35D-42E1-AF82-E41CC201EA91}" type="slidenum">
              <a:rPr lang="en-US" smtClean="0"/>
              <a:t>‹#›</a:t>
            </a:fld>
            <a:endParaRPr lang="en-US" dirty="0"/>
          </a:p>
        </p:txBody>
      </p:sp>
    </p:spTree>
    <p:extLst>
      <p:ext uri="{BB962C8B-B14F-4D97-AF65-F5344CB8AC3E}">
        <p14:creationId xmlns:p14="http://schemas.microsoft.com/office/powerpoint/2010/main" val="1453680661"/>
      </p:ext>
    </p:extLst>
  </p:cSld>
  <p:clrMap bg1="lt1" tx1="dk1" bg2="lt2" tx2="dk2" accent1="accent1" accent2="accent2" accent3="accent3" accent4="accent4" accent5="accent5" accent6="accent6" hlink="hlink" folHlink="folHlink"/>
  <p:notesStyle>
    <a:lvl1pPr marL="0" algn="l" defTabSz="992764" rtl="0" eaLnBrk="1" latinLnBrk="0" hangingPunct="1">
      <a:defRPr sz="1303" kern="1200">
        <a:solidFill>
          <a:schemeClr val="tx1"/>
        </a:solidFill>
        <a:latin typeface="+mn-lt"/>
        <a:ea typeface="+mn-ea"/>
        <a:cs typeface="+mn-cs"/>
      </a:defRPr>
    </a:lvl1pPr>
    <a:lvl2pPr marL="496382" algn="l" defTabSz="992764" rtl="0" eaLnBrk="1" latinLnBrk="0" hangingPunct="1">
      <a:defRPr sz="1303" kern="1200">
        <a:solidFill>
          <a:schemeClr val="tx1"/>
        </a:solidFill>
        <a:latin typeface="+mn-lt"/>
        <a:ea typeface="+mn-ea"/>
        <a:cs typeface="+mn-cs"/>
      </a:defRPr>
    </a:lvl2pPr>
    <a:lvl3pPr marL="992764" algn="l" defTabSz="992764" rtl="0" eaLnBrk="1" latinLnBrk="0" hangingPunct="1">
      <a:defRPr sz="1303" kern="1200">
        <a:solidFill>
          <a:schemeClr val="tx1"/>
        </a:solidFill>
        <a:latin typeface="+mn-lt"/>
        <a:ea typeface="+mn-ea"/>
        <a:cs typeface="+mn-cs"/>
      </a:defRPr>
    </a:lvl3pPr>
    <a:lvl4pPr marL="1489146" algn="l" defTabSz="992764" rtl="0" eaLnBrk="1" latinLnBrk="0" hangingPunct="1">
      <a:defRPr sz="1303" kern="1200">
        <a:solidFill>
          <a:schemeClr val="tx1"/>
        </a:solidFill>
        <a:latin typeface="+mn-lt"/>
        <a:ea typeface="+mn-ea"/>
        <a:cs typeface="+mn-cs"/>
      </a:defRPr>
    </a:lvl4pPr>
    <a:lvl5pPr marL="1985528" algn="l" defTabSz="992764" rtl="0" eaLnBrk="1" latinLnBrk="0" hangingPunct="1">
      <a:defRPr sz="1303" kern="1200">
        <a:solidFill>
          <a:schemeClr val="tx1"/>
        </a:solidFill>
        <a:latin typeface="+mn-lt"/>
        <a:ea typeface="+mn-ea"/>
        <a:cs typeface="+mn-cs"/>
      </a:defRPr>
    </a:lvl5pPr>
    <a:lvl6pPr marL="2481910" algn="l" defTabSz="992764" rtl="0" eaLnBrk="1" latinLnBrk="0" hangingPunct="1">
      <a:defRPr sz="1303" kern="1200">
        <a:solidFill>
          <a:schemeClr val="tx1"/>
        </a:solidFill>
        <a:latin typeface="+mn-lt"/>
        <a:ea typeface="+mn-ea"/>
        <a:cs typeface="+mn-cs"/>
      </a:defRPr>
    </a:lvl6pPr>
    <a:lvl7pPr marL="2978292" algn="l" defTabSz="992764" rtl="0" eaLnBrk="1" latinLnBrk="0" hangingPunct="1">
      <a:defRPr sz="1303" kern="1200">
        <a:solidFill>
          <a:schemeClr val="tx1"/>
        </a:solidFill>
        <a:latin typeface="+mn-lt"/>
        <a:ea typeface="+mn-ea"/>
        <a:cs typeface="+mn-cs"/>
      </a:defRPr>
    </a:lvl7pPr>
    <a:lvl8pPr marL="3474674" algn="l" defTabSz="992764" rtl="0" eaLnBrk="1" latinLnBrk="0" hangingPunct="1">
      <a:defRPr sz="1303" kern="1200">
        <a:solidFill>
          <a:schemeClr val="tx1"/>
        </a:solidFill>
        <a:latin typeface="+mn-lt"/>
        <a:ea typeface="+mn-ea"/>
        <a:cs typeface="+mn-cs"/>
      </a:defRPr>
    </a:lvl8pPr>
    <a:lvl9pPr marL="3971056" algn="l" defTabSz="992764" rtl="0" eaLnBrk="1" latinLnBrk="0" hangingPunct="1">
      <a:defRPr sz="130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6638" y="1143000"/>
            <a:ext cx="22447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1</a:t>
            </a:fld>
            <a:endParaRPr lang="en-US" dirty="0"/>
          </a:p>
        </p:txBody>
      </p:sp>
    </p:spTree>
    <p:extLst>
      <p:ext uri="{BB962C8B-B14F-4D97-AF65-F5344CB8AC3E}">
        <p14:creationId xmlns:p14="http://schemas.microsoft.com/office/powerpoint/2010/main" val="2934884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6638" y="1143000"/>
            <a:ext cx="22447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10</a:t>
            </a:fld>
            <a:endParaRPr lang="en-US" dirty="0"/>
          </a:p>
        </p:txBody>
      </p:sp>
    </p:spTree>
    <p:extLst>
      <p:ext uri="{BB962C8B-B14F-4D97-AF65-F5344CB8AC3E}">
        <p14:creationId xmlns:p14="http://schemas.microsoft.com/office/powerpoint/2010/main" val="3470852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6638" y="1143000"/>
            <a:ext cx="22447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11</a:t>
            </a:fld>
            <a:endParaRPr lang="en-US" dirty="0"/>
          </a:p>
        </p:txBody>
      </p:sp>
    </p:spTree>
    <p:extLst>
      <p:ext uri="{BB962C8B-B14F-4D97-AF65-F5344CB8AC3E}">
        <p14:creationId xmlns:p14="http://schemas.microsoft.com/office/powerpoint/2010/main" val="1680536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17</a:t>
            </a:fld>
            <a:endParaRPr lang="en-US" dirty="0"/>
          </a:p>
        </p:txBody>
      </p:sp>
    </p:spTree>
    <p:extLst>
      <p:ext uri="{BB962C8B-B14F-4D97-AF65-F5344CB8AC3E}">
        <p14:creationId xmlns:p14="http://schemas.microsoft.com/office/powerpoint/2010/main" val="3903782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6638" y="1143000"/>
            <a:ext cx="22447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2</a:t>
            </a:fld>
            <a:endParaRPr lang="en-US" dirty="0"/>
          </a:p>
        </p:txBody>
      </p:sp>
    </p:spTree>
    <p:extLst>
      <p:ext uri="{BB962C8B-B14F-4D97-AF65-F5344CB8AC3E}">
        <p14:creationId xmlns:p14="http://schemas.microsoft.com/office/powerpoint/2010/main" val="1721535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6638" y="1143000"/>
            <a:ext cx="22447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3</a:t>
            </a:fld>
            <a:endParaRPr lang="en-US" dirty="0"/>
          </a:p>
        </p:txBody>
      </p:sp>
    </p:spTree>
    <p:extLst>
      <p:ext uri="{BB962C8B-B14F-4D97-AF65-F5344CB8AC3E}">
        <p14:creationId xmlns:p14="http://schemas.microsoft.com/office/powerpoint/2010/main" val="2898121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6638" y="1143000"/>
            <a:ext cx="22447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4</a:t>
            </a:fld>
            <a:endParaRPr lang="en-US" dirty="0"/>
          </a:p>
        </p:txBody>
      </p:sp>
    </p:spTree>
    <p:extLst>
      <p:ext uri="{BB962C8B-B14F-4D97-AF65-F5344CB8AC3E}">
        <p14:creationId xmlns:p14="http://schemas.microsoft.com/office/powerpoint/2010/main" val="1550389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6638" y="1143000"/>
            <a:ext cx="22447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5</a:t>
            </a:fld>
            <a:endParaRPr lang="en-US" dirty="0"/>
          </a:p>
        </p:txBody>
      </p:sp>
    </p:spTree>
    <p:extLst>
      <p:ext uri="{BB962C8B-B14F-4D97-AF65-F5344CB8AC3E}">
        <p14:creationId xmlns:p14="http://schemas.microsoft.com/office/powerpoint/2010/main" val="1867358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6638" y="1143000"/>
            <a:ext cx="22447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6</a:t>
            </a:fld>
            <a:endParaRPr lang="en-US" dirty="0"/>
          </a:p>
        </p:txBody>
      </p:sp>
    </p:spTree>
    <p:extLst>
      <p:ext uri="{BB962C8B-B14F-4D97-AF65-F5344CB8AC3E}">
        <p14:creationId xmlns:p14="http://schemas.microsoft.com/office/powerpoint/2010/main" val="3791835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6638" y="1143000"/>
            <a:ext cx="22447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7</a:t>
            </a:fld>
            <a:endParaRPr lang="en-US" dirty="0"/>
          </a:p>
        </p:txBody>
      </p:sp>
    </p:spTree>
    <p:extLst>
      <p:ext uri="{BB962C8B-B14F-4D97-AF65-F5344CB8AC3E}">
        <p14:creationId xmlns:p14="http://schemas.microsoft.com/office/powerpoint/2010/main" val="3717194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6638" y="1143000"/>
            <a:ext cx="22447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8</a:t>
            </a:fld>
            <a:endParaRPr lang="en-US" dirty="0"/>
          </a:p>
        </p:txBody>
      </p:sp>
    </p:spTree>
    <p:extLst>
      <p:ext uri="{BB962C8B-B14F-4D97-AF65-F5344CB8AC3E}">
        <p14:creationId xmlns:p14="http://schemas.microsoft.com/office/powerpoint/2010/main" val="1558809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6638" y="1143000"/>
            <a:ext cx="22447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9</a:t>
            </a:fld>
            <a:endParaRPr lang="en-US" dirty="0"/>
          </a:p>
        </p:txBody>
      </p:sp>
    </p:spTree>
    <p:extLst>
      <p:ext uri="{BB962C8B-B14F-4D97-AF65-F5344CB8AC3E}">
        <p14:creationId xmlns:p14="http://schemas.microsoft.com/office/powerpoint/2010/main" val="1516280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7315200" cy="10058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2103" y="1130018"/>
            <a:ext cx="6469380" cy="4917440"/>
          </a:xfrm>
        </p:spPr>
        <p:txBody>
          <a:bodyPr anchor="b">
            <a:noAutofit/>
          </a:bodyPr>
          <a:lstStyle>
            <a:lvl1pPr algn="l">
              <a:lnSpc>
                <a:spcPct val="80000"/>
              </a:lnSpc>
              <a:defRPr sz="6400" spc="-96"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400508" y="6157667"/>
            <a:ext cx="5536921" cy="2414016"/>
          </a:xfrm>
        </p:spPr>
        <p:txBody>
          <a:bodyPr>
            <a:normAutofit/>
          </a:bodyPr>
          <a:lstStyle>
            <a:lvl1pPr marL="0" indent="0" algn="l">
              <a:buNone/>
              <a:defRPr sz="2240">
                <a:solidFill>
                  <a:srgbClr val="262626"/>
                </a:solidFill>
                <a:latin typeface="+mj-lt"/>
              </a:defRPr>
            </a:lvl1pPr>
            <a:lvl2pPr marL="365760" indent="0" algn="ctr">
              <a:buNone/>
              <a:defRPr sz="2240"/>
            </a:lvl2pPr>
            <a:lvl3pPr marL="731520" indent="0" algn="ctr">
              <a:buNone/>
              <a:defRPr sz="1920"/>
            </a:lvl3pPr>
            <a:lvl4pPr marL="1097280" indent="0" algn="ctr">
              <a:buNone/>
              <a:defRPr sz="1600"/>
            </a:lvl4pPr>
            <a:lvl5pPr marL="1463040" indent="0" algn="ctr">
              <a:buNone/>
              <a:defRPr sz="1600"/>
            </a:lvl5pPr>
            <a:lvl6pPr marL="1828800" indent="0" algn="ctr">
              <a:buNone/>
              <a:defRPr sz="1600"/>
            </a:lvl6pPr>
            <a:lvl7pPr marL="2194560" indent="0" algn="ctr">
              <a:buNone/>
              <a:defRPr sz="1600"/>
            </a:lvl7pPr>
            <a:lvl8pPr marL="2560320" indent="0" algn="ctr">
              <a:buNone/>
              <a:defRPr sz="1600"/>
            </a:lvl8pPr>
            <a:lvl9pPr marL="292608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endParaRPr lang="en-US" dirty="0"/>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624742439"/>
      </p:ext>
    </p:extLst>
  </p:cSld>
  <p:clrMapOvr>
    <a:masterClrMapping/>
  </p:clrMapOvr>
  <p:hf hdr="0" ftr="0" dt="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60259631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46371" y="1019810"/>
            <a:ext cx="1577340" cy="70408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62916" y="1047752"/>
            <a:ext cx="4640580" cy="79209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160172765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bg>
      <p:bgRef idx="1001">
        <a:schemeClr val="bg1"/>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9AE8321-5884-9E75-1272-926961F3131D}"/>
              </a:ext>
            </a:extLst>
          </p:cNvPr>
          <p:cNvSpPr>
            <a:spLocks noGrp="1"/>
          </p:cNvSpPr>
          <p:nvPr>
            <p:ph type="title" hasCustomPrompt="1"/>
          </p:nvPr>
        </p:nvSpPr>
        <p:spPr>
          <a:xfrm>
            <a:off x="411481" y="1332601"/>
            <a:ext cx="2435237" cy="7664077"/>
          </a:xfrm>
        </p:spPr>
        <p:txBody>
          <a:bodyPr anchor="t">
            <a:normAutofit/>
          </a:bodyPr>
          <a:lstStyle>
            <a:lvl1pPr>
              <a:defRPr sz="1920"/>
            </a:lvl1pPr>
          </a:lstStyle>
          <a:p>
            <a:r>
              <a:rPr lang="en-US" dirty="0"/>
              <a:t>Click to add title</a:t>
            </a:r>
          </a:p>
        </p:txBody>
      </p:sp>
      <p:sp>
        <p:nvSpPr>
          <p:cNvPr id="9" name="Picture Placeholder 8">
            <a:extLst>
              <a:ext uri="{FF2B5EF4-FFF2-40B4-BE49-F238E27FC236}">
                <a16:creationId xmlns:a16="http://schemas.microsoft.com/office/drawing/2014/main" id="{B22DF521-FA73-0B43-D1F3-A28543BA84E8}"/>
              </a:ext>
            </a:extLst>
          </p:cNvPr>
          <p:cNvSpPr>
            <a:spLocks noGrp="1"/>
          </p:cNvSpPr>
          <p:nvPr>
            <p:ph type="pic" sz="quarter" idx="10" hasCustomPrompt="1"/>
          </p:nvPr>
        </p:nvSpPr>
        <p:spPr>
          <a:xfrm>
            <a:off x="3419477" y="1"/>
            <a:ext cx="3471862" cy="8996680"/>
          </a:xfrm>
        </p:spPr>
        <p:txBody>
          <a:bodyPr/>
          <a:lstStyle>
            <a:lvl1pPr marL="0" indent="0" algn="ctr">
              <a:buNone/>
              <a:defRPr/>
            </a:lvl1pPr>
          </a:lstStyle>
          <a:p>
            <a:r>
              <a:rPr lang="en-US" dirty="0"/>
              <a:t>Click icon to insert picture</a:t>
            </a:r>
          </a:p>
        </p:txBody>
      </p:sp>
      <p:sp>
        <p:nvSpPr>
          <p:cNvPr id="4" name="Slide Number Placeholder 5">
            <a:extLst>
              <a:ext uri="{FF2B5EF4-FFF2-40B4-BE49-F238E27FC236}">
                <a16:creationId xmlns:a16="http://schemas.microsoft.com/office/drawing/2014/main" id="{400E6515-DDBF-35F4-5C9E-FF113FD164EF}"/>
              </a:ext>
            </a:extLst>
          </p:cNvPr>
          <p:cNvSpPr>
            <a:spLocks noGrp="1"/>
          </p:cNvSpPr>
          <p:nvPr>
            <p:ph type="sldNum" sz="quarter" idx="4"/>
          </p:nvPr>
        </p:nvSpPr>
        <p:spPr>
          <a:xfrm>
            <a:off x="6551409" y="9201975"/>
            <a:ext cx="403412" cy="856425"/>
          </a:xfrm>
          <a:prstGeom prst="rect">
            <a:avLst/>
          </a:prstGeom>
        </p:spPr>
        <p:txBody>
          <a:bodyPr vert="horz" lIns="91440" tIns="45720" rIns="91440" bIns="45720" rtlCol="0" anchor="t"/>
          <a:lstStyle>
            <a:lvl1pPr algn="r">
              <a:defRPr sz="841">
                <a:solidFill>
                  <a:schemeClr val="tx1"/>
                </a:solidFill>
              </a:defRPr>
            </a:lvl1pPr>
          </a:lstStyle>
          <a:p>
            <a:fld id="{C3DB2ADC-AF19-4574-8C10-79B5B04FCA27}" type="slidenum">
              <a:rPr lang="en-US" smtClean="0"/>
              <a:pPr/>
              <a:t>‹#›</a:t>
            </a:fld>
            <a:endParaRPr lang="en-US" dirty="0"/>
          </a:p>
        </p:txBody>
      </p:sp>
      <p:cxnSp>
        <p:nvCxnSpPr>
          <p:cNvPr id="3" name="Straight Connector 2">
            <a:extLst>
              <a:ext uri="{FF2B5EF4-FFF2-40B4-BE49-F238E27FC236}">
                <a16:creationId xmlns:a16="http://schemas.microsoft.com/office/drawing/2014/main" id="{8B32A424-7EFB-F80C-2BDA-94D103A55F77}"/>
              </a:ext>
              <a:ext uri="{C183D7F6-B498-43B3-948B-1728B52AA6E4}">
                <adec:decorative xmlns:adec="http://schemas.microsoft.com/office/drawing/2017/decorative" val="1"/>
              </a:ext>
            </a:extLst>
          </p:cNvPr>
          <p:cNvCxnSpPr>
            <a:cxnSpLocks/>
          </p:cNvCxnSpPr>
          <p:nvPr userDrawn="1"/>
        </p:nvCxnSpPr>
        <p:spPr>
          <a:xfrm>
            <a:off x="480060" y="1061720"/>
            <a:ext cx="98298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68EFEEF-ABDC-22C9-C5DB-0494BEB8687D}"/>
              </a:ext>
              <a:ext uri="{C183D7F6-B498-43B3-948B-1728B52AA6E4}">
                <adec:decorative xmlns:adec="http://schemas.microsoft.com/office/drawing/2017/decorative" val="1"/>
              </a:ext>
            </a:extLst>
          </p:cNvPr>
          <p:cNvCxnSpPr>
            <a:cxnSpLocks/>
          </p:cNvCxnSpPr>
          <p:nvPr userDrawn="1"/>
        </p:nvCxnSpPr>
        <p:spPr>
          <a:xfrm>
            <a:off x="3419605" y="9000828"/>
            <a:ext cx="34720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5646666"/>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7352414-3211-CEB2-31A1-11097989D435}"/>
              </a:ext>
            </a:extLst>
          </p:cNvPr>
          <p:cNvSpPr>
            <a:spLocks noGrp="1"/>
          </p:cNvSpPr>
          <p:nvPr>
            <p:ph type="title" hasCustomPrompt="1"/>
          </p:nvPr>
        </p:nvSpPr>
        <p:spPr>
          <a:xfrm>
            <a:off x="423562" y="1061722"/>
            <a:ext cx="2102254" cy="7797408"/>
          </a:xfrm>
        </p:spPr>
        <p:txBody>
          <a:bodyPr>
            <a:normAutofit/>
          </a:bodyPr>
          <a:lstStyle>
            <a:lvl1pPr>
              <a:defRPr sz="1920"/>
            </a:lvl1pPr>
          </a:lstStyle>
          <a:p>
            <a:r>
              <a:rPr lang="en-US" dirty="0"/>
              <a:t>Click to add title</a:t>
            </a:r>
          </a:p>
        </p:txBody>
      </p:sp>
      <p:sp>
        <p:nvSpPr>
          <p:cNvPr id="9" name="Content Placeholder 8">
            <a:extLst>
              <a:ext uri="{FF2B5EF4-FFF2-40B4-BE49-F238E27FC236}">
                <a16:creationId xmlns:a16="http://schemas.microsoft.com/office/drawing/2014/main" id="{4BA26D20-54E1-2490-0D75-F08BCB7D3BFF}"/>
              </a:ext>
            </a:extLst>
          </p:cNvPr>
          <p:cNvSpPr>
            <a:spLocks noGrp="1"/>
          </p:cNvSpPr>
          <p:nvPr>
            <p:ph sz="quarter" idx="10" hasCustomPrompt="1"/>
          </p:nvPr>
        </p:nvSpPr>
        <p:spPr>
          <a:xfrm>
            <a:off x="3349340" y="3011194"/>
            <a:ext cx="3541999" cy="5847938"/>
          </a:xfrm>
        </p:spPr>
        <p:txBody>
          <a:bodyPr anchor="t"/>
          <a:lstStyle>
            <a:lvl1pPr marL="0" indent="0">
              <a:buNone/>
              <a:defRPr/>
            </a:lvl1pPr>
            <a:lvl2pPr marL="445784" indent="-171455">
              <a:buFont typeface="Arial" panose="020B0604020202020204" pitchFamily="34" charset="0"/>
              <a:buChar char="•"/>
              <a:defRPr/>
            </a:lvl2pPr>
            <a:lvl3pPr marL="720112" indent="-171455">
              <a:buFont typeface="Arial" panose="020B0604020202020204" pitchFamily="34" charset="0"/>
              <a:buChar char="•"/>
              <a:defRPr/>
            </a:lvl3pPr>
            <a:lvl4pPr marL="994441" indent="-171455">
              <a:buFont typeface="Arial" panose="020B0604020202020204" pitchFamily="34" charset="0"/>
              <a:buChar char="•"/>
              <a:defRPr/>
            </a:lvl4pPr>
            <a:lvl5pPr marL="1268769" indent="-171455">
              <a:buFont typeface="Arial" panose="020B0604020202020204" pitchFamily="34" charset="0"/>
              <a:buChar char="•"/>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400E6515-DDBF-35F4-5C9E-FF113FD164EF}"/>
              </a:ext>
            </a:extLst>
          </p:cNvPr>
          <p:cNvSpPr>
            <a:spLocks noGrp="1"/>
          </p:cNvSpPr>
          <p:nvPr>
            <p:ph type="sldNum" sz="quarter" idx="4"/>
          </p:nvPr>
        </p:nvSpPr>
        <p:spPr>
          <a:xfrm>
            <a:off x="6551409" y="9201975"/>
            <a:ext cx="403412" cy="856425"/>
          </a:xfrm>
          <a:prstGeom prst="rect">
            <a:avLst/>
          </a:prstGeom>
        </p:spPr>
        <p:txBody>
          <a:bodyPr vert="horz" lIns="91440" tIns="45720" rIns="91440" bIns="45720" rtlCol="0" anchor="t"/>
          <a:lstStyle>
            <a:lvl1pPr algn="r">
              <a:defRPr sz="841">
                <a:solidFill>
                  <a:schemeClr val="tx1"/>
                </a:solidFill>
              </a:defRPr>
            </a:lvl1pPr>
          </a:lstStyle>
          <a:p>
            <a:fld id="{C3DB2ADC-AF19-4574-8C10-79B5B04FCA27}" type="slidenum">
              <a:rPr lang="en-US" smtClean="0"/>
              <a:pPr/>
              <a:t>‹#›</a:t>
            </a:fld>
            <a:endParaRPr lang="en-US" dirty="0"/>
          </a:p>
        </p:txBody>
      </p:sp>
      <p:cxnSp>
        <p:nvCxnSpPr>
          <p:cNvPr id="5" name="Straight Connector 4">
            <a:extLst>
              <a:ext uri="{FF2B5EF4-FFF2-40B4-BE49-F238E27FC236}">
                <a16:creationId xmlns:a16="http://schemas.microsoft.com/office/drawing/2014/main" id="{998A376F-AF56-AABE-DFA3-DE5A8C899613}"/>
              </a:ext>
              <a:ext uri="{C183D7F6-B498-43B3-948B-1728B52AA6E4}">
                <adec:decorative xmlns:adec="http://schemas.microsoft.com/office/drawing/2017/decorative" val="1"/>
              </a:ext>
            </a:extLst>
          </p:cNvPr>
          <p:cNvCxnSpPr>
            <a:cxnSpLocks/>
          </p:cNvCxnSpPr>
          <p:nvPr userDrawn="1"/>
        </p:nvCxnSpPr>
        <p:spPr>
          <a:xfrm>
            <a:off x="3417280" y="1061720"/>
            <a:ext cx="3474359"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DE9D420-BBEC-E7C6-7E76-FB9791C71C96}"/>
              </a:ext>
              <a:ext uri="{C183D7F6-B498-43B3-948B-1728B52AA6E4}">
                <adec:decorative xmlns:adec="http://schemas.microsoft.com/office/drawing/2017/decorative" val="1"/>
              </a:ext>
            </a:extLst>
          </p:cNvPr>
          <p:cNvCxnSpPr>
            <a:cxnSpLocks/>
          </p:cNvCxnSpPr>
          <p:nvPr userDrawn="1"/>
        </p:nvCxnSpPr>
        <p:spPr>
          <a:xfrm>
            <a:off x="3419605" y="9000828"/>
            <a:ext cx="34720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0611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0AFB647-646C-4130-9EF5-C19C686B184A}"/>
              </a:ext>
              <a:ext uri="{C183D7F6-B498-43B3-948B-1728B52AA6E4}">
                <adec:decorative xmlns:adec="http://schemas.microsoft.com/office/drawing/2017/decorative" val="1"/>
              </a:ext>
            </a:extLst>
          </p:cNvPr>
          <p:cNvCxnSpPr>
            <a:cxnSpLocks/>
          </p:cNvCxnSpPr>
          <p:nvPr userDrawn="1"/>
        </p:nvCxnSpPr>
        <p:spPr>
          <a:xfrm>
            <a:off x="3429000" y="1082419"/>
            <a:ext cx="340614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92D6AD5-5357-463C-B785-6A488FFC8D76}"/>
              </a:ext>
            </a:extLst>
          </p:cNvPr>
          <p:cNvSpPr>
            <a:spLocks noGrp="1"/>
          </p:cNvSpPr>
          <p:nvPr>
            <p:ph type="title" hasCustomPrompt="1"/>
          </p:nvPr>
        </p:nvSpPr>
        <p:spPr>
          <a:xfrm>
            <a:off x="3382205" y="1199120"/>
            <a:ext cx="3561521" cy="7682633"/>
          </a:xfrm>
        </p:spPr>
        <p:txBody>
          <a:bodyPr anchor="ctr" anchorCtr="0">
            <a:noAutofit/>
          </a:bodyPr>
          <a:lstStyle>
            <a:lvl1pPr>
              <a:defRPr sz="1920"/>
            </a:lvl1pPr>
          </a:lstStyle>
          <a:p>
            <a:r>
              <a:rPr lang="en-US" dirty="0"/>
              <a:t>Click to add title</a:t>
            </a:r>
          </a:p>
        </p:txBody>
      </p:sp>
      <p:sp>
        <p:nvSpPr>
          <p:cNvPr id="18" name="Picture Placeholder 16">
            <a:extLst>
              <a:ext uri="{FF2B5EF4-FFF2-40B4-BE49-F238E27FC236}">
                <a16:creationId xmlns:a16="http://schemas.microsoft.com/office/drawing/2014/main" id="{EAD023B5-9ABC-4D4A-A1AD-D4D83D662192}"/>
              </a:ext>
            </a:extLst>
          </p:cNvPr>
          <p:cNvSpPr>
            <a:spLocks noGrp="1"/>
          </p:cNvSpPr>
          <p:nvPr>
            <p:ph type="pic" sz="quarter" idx="13"/>
          </p:nvPr>
        </p:nvSpPr>
        <p:spPr>
          <a:xfrm>
            <a:off x="2" y="2"/>
            <a:ext cx="2926079" cy="10058400"/>
          </a:xfrm>
          <a:prstGeom prst="rect">
            <a:avLst/>
          </a:prstGeom>
        </p:spPr>
        <p:txBody>
          <a:bodyPr>
            <a:normAutofit/>
          </a:bodyPr>
          <a:lstStyle>
            <a:lvl1pPr marL="0" indent="0" algn="ctr">
              <a:buNone/>
              <a:defRPr sz="1081"/>
            </a:lvl1pPr>
          </a:lstStyle>
          <a:p>
            <a:r>
              <a:rPr lang="en-US" dirty="0"/>
              <a:t>Click icon to add picture</a:t>
            </a:r>
          </a:p>
        </p:txBody>
      </p:sp>
      <p:cxnSp>
        <p:nvCxnSpPr>
          <p:cNvPr id="12" name="Straight Connector 11">
            <a:extLst>
              <a:ext uri="{FF2B5EF4-FFF2-40B4-BE49-F238E27FC236}">
                <a16:creationId xmlns:a16="http://schemas.microsoft.com/office/drawing/2014/main" id="{5C0A0972-FD9A-4E9D-A0A3-BD0AF8C7B74C}"/>
              </a:ext>
              <a:ext uri="{C183D7F6-B498-43B3-948B-1728B52AA6E4}">
                <adec:decorative xmlns:adec="http://schemas.microsoft.com/office/drawing/2017/decorative" val="1"/>
              </a:ext>
            </a:extLst>
          </p:cNvPr>
          <p:cNvCxnSpPr>
            <a:cxnSpLocks/>
          </p:cNvCxnSpPr>
          <p:nvPr userDrawn="1"/>
        </p:nvCxnSpPr>
        <p:spPr>
          <a:xfrm>
            <a:off x="3429000" y="8996680"/>
            <a:ext cx="34061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719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Break 1">
    <p:spTree>
      <p:nvGrpSpPr>
        <p:cNvPr id="1" name=""/>
        <p:cNvGrpSpPr/>
        <p:nvPr/>
      </p:nvGrpSpPr>
      <p:grpSpPr>
        <a:xfrm>
          <a:off x="0" y="0"/>
          <a:ext cx="0" cy="0"/>
          <a:chOff x="0" y="0"/>
          <a:chExt cx="0" cy="0"/>
        </a:xfrm>
      </p:grpSpPr>
      <p:sp>
        <p:nvSpPr>
          <p:cNvPr id="20" name="Title 10">
            <a:extLst>
              <a:ext uri="{FF2B5EF4-FFF2-40B4-BE49-F238E27FC236}">
                <a16:creationId xmlns:a16="http://schemas.microsoft.com/office/drawing/2014/main" id="{6DC3399C-8B0E-4D7D-A955-FB1F37CF3672}"/>
              </a:ext>
            </a:extLst>
          </p:cNvPr>
          <p:cNvSpPr>
            <a:spLocks noGrp="1"/>
          </p:cNvSpPr>
          <p:nvPr>
            <p:ph type="ctrTitle" hasCustomPrompt="1"/>
          </p:nvPr>
        </p:nvSpPr>
        <p:spPr>
          <a:xfrm>
            <a:off x="426314" y="1139415"/>
            <a:ext cx="3512509" cy="4503412"/>
          </a:xfrm>
          <a:prstGeom prst="rect">
            <a:avLst/>
          </a:prstGeom>
        </p:spPr>
        <p:txBody>
          <a:bodyPr anchor="b">
            <a:normAutofit/>
          </a:bodyPr>
          <a:lstStyle>
            <a:lvl1pPr>
              <a:defRPr sz="1920"/>
            </a:lvl1pPr>
          </a:lstStyle>
          <a:p>
            <a:r>
              <a:rPr lang="en-US" dirty="0"/>
              <a:t>Click to add title</a:t>
            </a:r>
          </a:p>
        </p:txBody>
      </p:sp>
      <p:sp>
        <p:nvSpPr>
          <p:cNvPr id="21" name="Subtitle 11">
            <a:extLst>
              <a:ext uri="{FF2B5EF4-FFF2-40B4-BE49-F238E27FC236}">
                <a16:creationId xmlns:a16="http://schemas.microsoft.com/office/drawing/2014/main" id="{13C3C1EB-2C5B-4710-893A-9DD6284D5CB0}"/>
              </a:ext>
            </a:extLst>
          </p:cNvPr>
          <p:cNvSpPr>
            <a:spLocks noGrp="1"/>
          </p:cNvSpPr>
          <p:nvPr>
            <p:ph type="subTitle" idx="1" hasCustomPrompt="1"/>
          </p:nvPr>
        </p:nvSpPr>
        <p:spPr>
          <a:xfrm>
            <a:off x="432721" y="5997093"/>
            <a:ext cx="3505331" cy="2758143"/>
          </a:xfrm>
          <a:prstGeom prst="rect">
            <a:avLst/>
          </a:prstGeom>
        </p:spPr>
        <p:txBody>
          <a:bodyPr>
            <a:normAutofit/>
          </a:bodyPr>
          <a:lstStyle>
            <a:lvl1pPr marL="0" indent="0">
              <a:buNone/>
              <a:defRPr sz="1200"/>
            </a:lvl1pPr>
          </a:lstStyle>
          <a:p>
            <a:r>
              <a:rPr lang="en-US" dirty="0"/>
              <a:t>Click to add subtitle</a:t>
            </a:r>
          </a:p>
        </p:txBody>
      </p:sp>
      <p:sp>
        <p:nvSpPr>
          <p:cNvPr id="30" name="Picture Placeholder 28">
            <a:extLst>
              <a:ext uri="{FF2B5EF4-FFF2-40B4-BE49-F238E27FC236}">
                <a16:creationId xmlns:a16="http://schemas.microsoft.com/office/drawing/2014/main" id="{E335E712-C7FD-4BAC-B89C-58AF6594A4E7}"/>
              </a:ext>
            </a:extLst>
          </p:cNvPr>
          <p:cNvSpPr>
            <a:spLocks noGrp="1"/>
          </p:cNvSpPr>
          <p:nvPr>
            <p:ph type="pic" sz="quarter" idx="13"/>
          </p:nvPr>
        </p:nvSpPr>
        <p:spPr>
          <a:xfrm>
            <a:off x="4389120" y="0"/>
            <a:ext cx="2926080" cy="10058400"/>
          </a:xfrm>
          <a:prstGeom prst="rect">
            <a:avLst/>
          </a:prstGeom>
        </p:spPr>
        <p:txBody>
          <a:bodyPr>
            <a:normAutofit/>
          </a:bodyPr>
          <a:lstStyle>
            <a:lvl1pPr marL="0" indent="0" algn="ctr">
              <a:buNone/>
              <a:defRPr sz="1081"/>
            </a:lvl1pPr>
          </a:lstStyle>
          <a:p>
            <a:r>
              <a:rPr lang="en-US" dirty="0"/>
              <a:t>Click icon to add picture</a:t>
            </a:r>
          </a:p>
        </p:txBody>
      </p:sp>
      <p:cxnSp>
        <p:nvCxnSpPr>
          <p:cNvPr id="3" name="Straight Connector 2">
            <a:extLst>
              <a:ext uri="{FF2B5EF4-FFF2-40B4-BE49-F238E27FC236}">
                <a16:creationId xmlns:a16="http://schemas.microsoft.com/office/drawing/2014/main" id="{A541CC69-A0B0-C1BE-2165-D8AD1B7D2DDA}"/>
              </a:ext>
              <a:ext uri="{C183D7F6-B498-43B3-948B-1728B52AA6E4}">
                <adec:decorative xmlns:adec="http://schemas.microsoft.com/office/drawing/2017/decorative" val="1"/>
              </a:ext>
            </a:extLst>
          </p:cNvPr>
          <p:cNvCxnSpPr>
            <a:cxnSpLocks/>
          </p:cNvCxnSpPr>
          <p:nvPr userDrawn="1"/>
        </p:nvCxnSpPr>
        <p:spPr>
          <a:xfrm>
            <a:off x="434745" y="1061719"/>
            <a:ext cx="3472034"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D54A957-6A3F-2C34-A453-905FBAE77CCD}"/>
              </a:ext>
              <a:ext uri="{C183D7F6-B498-43B3-948B-1728B52AA6E4}">
                <adec:decorative xmlns:adec="http://schemas.microsoft.com/office/drawing/2017/decorative" val="1"/>
              </a:ext>
            </a:extLst>
          </p:cNvPr>
          <p:cNvCxnSpPr>
            <a:cxnSpLocks/>
          </p:cNvCxnSpPr>
          <p:nvPr userDrawn="1"/>
        </p:nvCxnSpPr>
        <p:spPr>
          <a:xfrm>
            <a:off x="434745" y="9000828"/>
            <a:ext cx="34720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9720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Title 2">
    <p:bg>
      <p:bgRef idx="1001">
        <a:schemeClr val="bg1"/>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9AE8321-5884-9E75-1272-926961F3131D}"/>
              </a:ext>
            </a:extLst>
          </p:cNvPr>
          <p:cNvSpPr>
            <a:spLocks noGrp="1"/>
          </p:cNvSpPr>
          <p:nvPr>
            <p:ph type="title" hasCustomPrompt="1"/>
          </p:nvPr>
        </p:nvSpPr>
        <p:spPr>
          <a:xfrm>
            <a:off x="458065" y="1003658"/>
            <a:ext cx="2435237" cy="4031880"/>
          </a:xfrm>
        </p:spPr>
        <p:txBody>
          <a:bodyPr anchor="b">
            <a:normAutofit/>
          </a:bodyPr>
          <a:lstStyle>
            <a:lvl1pPr algn="l">
              <a:defRPr sz="1920"/>
            </a:lvl1pPr>
          </a:lstStyle>
          <a:p>
            <a:r>
              <a:rPr lang="en-US" dirty="0"/>
              <a:t>Click to add title</a:t>
            </a:r>
          </a:p>
        </p:txBody>
      </p:sp>
      <p:sp>
        <p:nvSpPr>
          <p:cNvPr id="13" name="Content Placeholder 12">
            <a:extLst>
              <a:ext uri="{FF2B5EF4-FFF2-40B4-BE49-F238E27FC236}">
                <a16:creationId xmlns:a16="http://schemas.microsoft.com/office/drawing/2014/main" id="{5EB8AC8C-DEDA-D180-1CD8-B67B47276E34}"/>
              </a:ext>
            </a:extLst>
          </p:cNvPr>
          <p:cNvSpPr>
            <a:spLocks noGrp="1"/>
          </p:cNvSpPr>
          <p:nvPr>
            <p:ph sz="quarter" idx="11" hasCustomPrompt="1"/>
          </p:nvPr>
        </p:nvSpPr>
        <p:spPr>
          <a:xfrm>
            <a:off x="454562" y="5372158"/>
            <a:ext cx="2438740" cy="3620315"/>
          </a:xfrm>
        </p:spPr>
        <p:txBody>
          <a:bodyPr/>
          <a:lstStyle>
            <a:lvl1pPr marL="0" indent="0">
              <a:buNone/>
              <a:defRPr/>
            </a:lvl1pPr>
            <a:lvl2pPr marL="274329" indent="0">
              <a:buNone/>
              <a:defRPr/>
            </a:lvl2pPr>
            <a:lvl3pPr marL="548657" indent="0">
              <a:buNone/>
              <a:defRPr/>
            </a:lvl3pPr>
            <a:lvl4pPr marL="822986" indent="0">
              <a:buNone/>
              <a:defRPr/>
            </a:lvl4pPr>
            <a:lvl5pPr marL="1097314" indent="0">
              <a:buNone/>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B22DF521-FA73-0B43-D1F3-A28543BA84E8}"/>
              </a:ext>
            </a:extLst>
          </p:cNvPr>
          <p:cNvSpPr>
            <a:spLocks noGrp="1"/>
          </p:cNvSpPr>
          <p:nvPr>
            <p:ph type="pic" sz="quarter" idx="10" hasCustomPrompt="1"/>
          </p:nvPr>
        </p:nvSpPr>
        <p:spPr>
          <a:xfrm>
            <a:off x="3424656" y="7"/>
            <a:ext cx="3471862" cy="8996680"/>
          </a:xfrm>
        </p:spPr>
        <p:txBody>
          <a:bodyPr/>
          <a:lstStyle>
            <a:lvl1pPr marL="0" indent="0" algn="ctr">
              <a:buNone/>
              <a:defRPr/>
            </a:lvl1pPr>
          </a:lstStyle>
          <a:p>
            <a:r>
              <a:rPr lang="en-US" dirty="0"/>
              <a:t>Click icon to insert picture</a:t>
            </a:r>
          </a:p>
        </p:txBody>
      </p:sp>
      <p:cxnSp>
        <p:nvCxnSpPr>
          <p:cNvPr id="5" name="Straight Connector 4">
            <a:extLst>
              <a:ext uri="{FF2B5EF4-FFF2-40B4-BE49-F238E27FC236}">
                <a16:creationId xmlns:a16="http://schemas.microsoft.com/office/drawing/2014/main" id="{9D527B4D-405A-DCD2-6970-1162843E00DD}"/>
              </a:ext>
              <a:ext uri="{C183D7F6-B498-43B3-948B-1728B52AA6E4}">
                <adec:decorative xmlns:adec="http://schemas.microsoft.com/office/drawing/2017/decorative" val="1"/>
              </a:ext>
            </a:extLst>
          </p:cNvPr>
          <p:cNvCxnSpPr>
            <a:cxnSpLocks/>
          </p:cNvCxnSpPr>
          <p:nvPr userDrawn="1"/>
        </p:nvCxnSpPr>
        <p:spPr>
          <a:xfrm>
            <a:off x="488690" y="1057513"/>
            <a:ext cx="98298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400E6515-DDBF-35F4-5C9E-FF113FD164EF}"/>
              </a:ext>
            </a:extLst>
          </p:cNvPr>
          <p:cNvSpPr>
            <a:spLocks noGrp="1"/>
          </p:cNvSpPr>
          <p:nvPr>
            <p:ph type="sldNum" sz="quarter" idx="4"/>
          </p:nvPr>
        </p:nvSpPr>
        <p:spPr>
          <a:xfrm>
            <a:off x="6551409" y="9201975"/>
            <a:ext cx="403412" cy="856425"/>
          </a:xfrm>
          <a:prstGeom prst="rect">
            <a:avLst/>
          </a:prstGeom>
        </p:spPr>
        <p:txBody>
          <a:bodyPr vert="horz" lIns="91440" tIns="45720" rIns="91440" bIns="45720" rtlCol="0" anchor="t"/>
          <a:lstStyle>
            <a:lvl1pPr algn="r">
              <a:defRPr sz="841">
                <a:solidFill>
                  <a:schemeClr val="tx1"/>
                </a:solidFill>
              </a:defRPr>
            </a:lvl1pPr>
          </a:lstStyle>
          <a:p>
            <a:fld id="{C3DB2ADC-AF19-4574-8C10-79B5B04FCA27}" type="slidenum">
              <a:rPr lang="en-US" smtClean="0"/>
              <a:pPr/>
              <a:t>‹#›</a:t>
            </a:fld>
            <a:endParaRPr lang="en-US" dirty="0"/>
          </a:p>
        </p:txBody>
      </p:sp>
      <p:cxnSp>
        <p:nvCxnSpPr>
          <p:cNvPr id="2" name="Straight Connector 1">
            <a:extLst>
              <a:ext uri="{FF2B5EF4-FFF2-40B4-BE49-F238E27FC236}">
                <a16:creationId xmlns:a16="http://schemas.microsoft.com/office/drawing/2014/main" id="{B3B79298-0F84-5214-4916-E9C0B4B46AB4}"/>
              </a:ext>
              <a:ext uri="{C183D7F6-B498-43B3-948B-1728B52AA6E4}">
                <adec:decorative xmlns:adec="http://schemas.microsoft.com/office/drawing/2017/decorative" val="1"/>
              </a:ext>
            </a:extLst>
          </p:cNvPr>
          <p:cNvCxnSpPr>
            <a:cxnSpLocks/>
          </p:cNvCxnSpPr>
          <p:nvPr userDrawn="1"/>
        </p:nvCxnSpPr>
        <p:spPr>
          <a:xfrm>
            <a:off x="3419605" y="9000828"/>
            <a:ext cx="34720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0068793"/>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4246B94A-8C64-4FBA-B409-1F9487E19CF3}"/>
              </a:ext>
            </a:extLst>
          </p:cNvPr>
          <p:cNvSpPr>
            <a:spLocks noGrp="1"/>
          </p:cNvSpPr>
          <p:nvPr>
            <p:ph type="title" hasCustomPrompt="1"/>
          </p:nvPr>
        </p:nvSpPr>
        <p:spPr>
          <a:xfrm>
            <a:off x="440755" y="1432930"/>
            <a:ext cx="6600126" cy="1742733"/>
          </a:xfrm>
          <a:prstGeom prst="rect">
            <a:avLst/>
          </a:prstGeom>
        </p:spPr>
        <p:txBody>
          <a:bodyPr anchor="t">
            <a:normAutofit/>
          </a:bodyPr>
          <a:lstStyle>
            <a:lvl1pPr>
              <a:defRPr sz="1920"/>
            </a:lvl1pPr>
          </a:lstStyle>
          <a:p>
            <a:r>
              <a:rPr lang="en-US" dirty="0"/>
              <a:t>Click to add title</a:t>
            </a:r>
          </a:p>
        </p:txBody>
      </p:sp>
      <p:sp>
        <p:nvSpPr>
          <p:cNvPr id="5" name="Content Placeholder 4">
            <a:extLst>
              <a:ext uri="{FF2B5EF4-FFF2-40B4-BE49-F238E27FC236}">
                <a16:creationId xmlns:a16="http://schemas.microsoft.com/office/drawing/2014/main" id="{02736CFB-FEC9-D3FB-01C8-D0AF64ED3AE0}"/>
              </a:ext>
            </a:extLst>
          </p:cNvPr>
          <p:cNvSpPr>
            <a:spLocks noGrp="1"/>
          </p:cNvSpPr>
          <p:nvPr>
            <p:ph sz="quarter" idx="10" hasCustomPrompt="1"/>
          </p:nvPr>
        </p:nvSpPr>
        <p:spPr>
          <a:xfrm>
            <a:off x="440757" y="3292265"/>
            <a:ext cx="3027063" cy="6209446"/>
          </a:xfrm>
        </p:spPr>
        <p:txBody>
          <a:bodyPr>
            <a:normAutofit/>
          </a:bodyPr>
          <a:lstStyle>
            <a:lvl1pPr>
              <a:spcBef>
                <a:spcPts val="0"/>
              </a:spcBef>
              <a:spcAft>
                <a:spcPts val="720"/>
              </a:spcAft>
              <a:defRPr sz="1081"/>
            </a:lvl1pPr>
            <a:lvl2pPr>
              <a:spcBef>
                <a:spcPts val="0"/>
              </a:spcBef>
              <a:spcAft>
                <a:spcPts val="720"/>
              </a:spcAft>
              <a:defRPr sz="960"/>
            </a:lvl2pPr>
            <a:lvl3pPr>
              <a:spcBef>
                <a:spcPts val="0"/>
              </a:spcBef>
              <a:spcAft>
                <a:spcPts val="720"/>
              </a:spcAft>
              <a:defRPr sz="841"/>
            </a:lvl3pPr>
            <a:lvl4pPr>
              <a:spcBef>
                <a:spcPts val="0"/>
              </a:spcBef>
              <a:spcAft>
                <a:spcPts val="720"/>
              </a:spcAft>
              <a:defRPr sz="720"/>
            </a:lvl4pPr>
            <a:lvl5pPr>
              <a:spcBef>
                <a:spcPts val="0"/>
              </a:spcBef>
              <a:spcAft>
                <a:spcPts val="720"/>
              </a:spcAft>
              <a:defRPr sz="72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93AC3921-F10C-2A33-F8DF-3B42EE1E382E}"/>
              </a:ext>
              <a:ext uri="{C183D7F6-B498-43B3-948B-1728B52AA6E4}">
                <adec:decorative xmlns:adec="http://schemas.microsoft.com/office/drawing/2017/decorative" val="1"/>
              </a:ext>
            </a:extLst>
          </p:cNvPr>
          <p:cNvCxnSpPr>
            <a:cxnSpLocks/>
          </p:cNvCxnSpPr>
          <p:nvPr userDrawn="1"/>
        </p:nvCxnSpPr>
        <p:spPr>
          <a:xfrm>
            <a:off x="434745" y="1061719"/>
            <a:ext cx="660613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4">
            <a:extLst>
              <a:ext uri="{FF2B5EF4-FFF2-40B4-BE49-F238E27FC236}">
                <a16:creationId xmlns:a16="http://schemas.microsoft.com/office/drawing/2014/main" id="{A4F2998B-5567-1A45-7720-4998CC19EF0D}"/>
              </a:ext>
            </a:extLst>
          </p:cNvPr>
          <p:cNvSpPr>
            <a:spLocks noGrp="1"/>
          </p:cNvSpPr>
          <p:nvPr>
            <p:ph sz="quarter" idx="11" hasCustomPrompt="1"/>
          </p:nvPr>
        </p:nvSpPr>
        <p:spPr>
          <a:xfrm>
            <a:off x="3847382" y="3292263"/>
            <a:ext cx="3193498" cy="6209446"/>
          </a:xfrm>
        </p:spPr>
        <p:txBody>
          <a:bodyPr>
            <a:normAutofit/>
          </a:bodyPr>
          <a:lstStyle>
            <a:lvl1pPr>
              <a:spcBef>
                <a:spcPts val="0"/>
              </a:spcBef>
              <a:spcAft>
                <a:spcPts val="720"/>
              </a:spcAft>
              <a:defRPr sz="1081"/>
            </a:lvl1pPr>
            <a:lvl2pPr>
              <a:spcBef>
                <a:spcPts val="0"/>
              </a:spcBef>
              <a:spcAft>
                <a:spcPts val="720"/>
              </a:spcAft>
              <a:defRPr sz="960"/>
            </a:lvl2pPr>
            <a:lvl3pPr>
              <a:spcBef>
                <a:spcPts val="0"/>
              </a:spcBef>
              <a:spcAft>
                <a:spcPts val="720"/>
              </a:spcAft>
              <a:defRPr sz="841"/>
            </a:lvl3pPr>
            <a:lvl4pPr>
              <a:spcBef>
                <a:spcPts val="0"/>
              </a:spcBef>
              <a:spcAft>
                <a:spcPts val="720"/>
              </a:spcAft>
              <a:defRPr sz="720"/>
            </a:lvl4pPr>
            <a:lvl5pPr>
              <a:spcBef>
                <a:spcPts val="0"/>
              </a:spcBef>
              <a:spcAft>
                <a:spcPts val="720"/>
              </a:spcAft>
              <a:defRPr sz="72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457EDA23-301F-47EE-3683-0B3206D8F539}"/>
              </a:ext>
            </a:extLst>
          </p:cNvPr>
          <p:cNvSpPr>
            <a:spLocks noGrp="1"/>
          </p:cNvSpPr>
          <p:nvPr>
            <p:ph type="sldNum" sz="quarter" idx="4"/>
          </p:nvPr>
        </p:nvSpPr>
        <p:spPr>
          <a:xfrm>
            <a:off x="6551409" y="9322649"/>
            <a:ext cx="403412" cy="535516"/>
          </a:xfrm>
          <a:prstGeom prst="rect">
            <a:avLst/>
          </a:prstGeom>
        </p:spPr>
        <p:txBody>
          <a:bodyPr vert="horz" lIns="91440" tIns="45720" rIns="91440" bIns="45720" rtlCol="0" anchor="ctr"/>
          <a:lstStyle>
            <a:lvl1pPr algn="r">
              <a:defRPr sz="841">
                <a:solidFill>
                  <a:schemeClr val="tx1"/>
                </a:solidFill>
              </a:defRPr>
            </a:lvl1p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679703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two content 2">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4246B94A-8C64-4FBA-B409-1F9487E19CF3}"/>
              </a:ext>
            </a:extLst>
          </p:cNvPr>
          <p:cNvSpPr>
            <a:spLocks noGrp="1"/>
          </p:cNvSpPr>
          <p:nvPr>
            <p:ph type="title" hasCustomPrompt="1"/>
          </p:nvPr>
        </p:nvSpPr>
        <p:spPr>
          <a:xfrm>
            <a:off x="435580" y="1432934"/>
            <a:ext cx="6620828" cy="1755384"/>
          </a:xfrm>
          <a:prstGeom prst="rect">
            <a:avLst/>
          </a:prstGeom>
        </p:spPr>
        <p:txBody>
          <a:bodyPr anchor="t">
            <a:normAutofit/>
          </a:bodyPr>
          <a:lstStyle>
            <a:lvl1pPr>
              <a:defRPr sz="1920"/>
            </a:lvl1pPr>
          </a:lstStyle>
          <a:p>
            <a:r>
              <a:rPr lang="en-US" dirty="0"/>
              <a:t>Click to add title</a:t>
            </a:r>
          </a:p>
        </p:txBody>
      </p:sp>
      <p:sp>
        <p:nvSpPr>
          <p:cNvPr id="5" name="Content Placeholder 4">
            <a:extLst>
              <a:ext uri="{FF2B5EF4-FFF2-40B4-BE49-F238E27FC236}">
                <a16:creationId xmlns:a16="http://schemas.microsoft.com/office/drawing/2014/main" id="{02736CFB-FEC9-D3FB-01C8-D0AF64ED3AE0}"/>
              </a:ext>
            </a:extLst>
          </p:cNvPr>
          <p:cNvSpPr>
            <a:spLocks noGrp="1"/>
          </p:cNvSpPr>
          <p:nvPr>
            <p:ph sz="quarter" idx="10" hasCustomPrompt="1"/>
          </p:nvPr>
        </p:nvSpPr>
        <p:spPr>
          <a:xfrm>
            <a:off x="445098" y="3292264"/>
            <a:ext cx="1774845" cy="5726260"/>
          </a:xfrm>
        </p:spPr>
        <p:txBody>
          <a:bodyPr>
            <a:normAutofit/>
          </a:bodyPr>
          <a:lstStyle>
            <a:lvl1pPr>
              <a:spcBef>
                <a:spcPts val="0"/>
              </a:spcBef>
              <a:spcAft>
                <a:spcPts val="720"/>
              </a:spcAft>
              <a:defRPr sz="1200" b="1"/>
            </a:lvl1pPr>
            <a:lvl2pPr>
              <a:spcBef>
                <a:spcPts val="0"/>
              </a:spcBef>
              <a:spcAft>
                <a:spcPts val="720"/>
              </a:spcAft>
              <a:defRPr sz="1081" b="1"/>
            </a:lvl2pPr>
            <a:lvl3pPr>
              <a:spcBef>
                <a:spcPts val="0"/>
              </a:spcBef>
              <a:spcAft>
                <a:spcPts val="720"/>
              </a:spcAft>
              <a:defRPr sz="960" b="1"/>
            </a:lvl3pPr>
            <a:lvl4pPr>
              <a:spcBef>
                <a:spcPts val="0"/>
              </a:spcBef>
              <a:spcAft>
                <a:spcPts val="720"/>
              </a:spcAft>
              <a:defRPr sz="841" b="1"/>
            </a:lvl4pPr>
            <a:lvl5pPr>
              <a:spcBef>
                <a:spcPts val="0"/>
              </a:spcBef>
              <a:spcAft>
                <a:spcPts val="720"/>
              </a:spcAft>
              <a:defRPr sz="841" b="1"/>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4">
            <a:extLst>
              <a:ext uri="{FF2B5EF4-FFF2-40B4-BE49-F238E27FC236}">
                <a16:creationId xmlns:a16="http://schemas.microsoft.com/office/drawing/2014/main" id="{A4F2998B-5567-1A45-7720-4998CC19EF0D}"/>
              </a:ext>
            </a:extLst>
          </p:cNvPr>
          <p:cNvSpPr>
            <a:spLocks noGrp="1"/>
          </p:cNvSpPr>
          <p:nvPr>
            <p:ph sz="quarter" idx="11" hasCustomPrompt="1"/>
          </p:nvPr>
        </p:nvSpPr>
        <p:spPr>
          <a:xfrm>
            <a:off x="2644338" y="3292264"/>
            <a:ext cx="4412071" cy="5738915"/>
          </a:xfrm>
        </p:spPr>
        <p:txBody>
          <a:bodyPr>
            <a:normAutofit/>
          </a:bodyPr>
          <a:lstStyle>
            <a:lvl1pPr>
              <a:spcBef>
                <a:spcPts val="0"/>
              </a:spcBef>
              <a:spcAft>
                <a:spcPts val="720"/>
              </a:spcAft>
              <a:defRPr sz="1200"/>
            </a:lvl1pPr>
            <a:lvl2pPr>
              <a:spcBef>
                <a:spcPts val="0"/>
              </a:spcBef>
              <a:spcAft>
                <a:spcPts val="720"/>
              </a:spcAft>
              <a:defRPr sz="1081"/>
            </a:lvl2pPr>
            <a:lvl3pPr>
              <a:spcBef>
                <a:spcPts val="0"/>
              </a:spcBef>
              <a:spcAft>
                <a:spcPts val="720"/>
              </a:spcAft>
              <a:defRPr sz="960"/>
            </a:lvl3pPr>
            <a:lvl4pPr>
              <a:spcBef>
                <a:spcPts val="0"/>
              </a:spcBef>
              <a:spcAft>
                <a:spcPts val="720"/>
              </a:spcAft>
              <a:defRPr sz="841"/>
            </a:lvl4pPr>
            <a:lvl5pPr>
              <a:spcBef>
                <a:spcPts val="0"/>
              </a:spcBef>
              <a:spcAft>
                <a:spcPts val="720"/>
              </a:spcAft>
              <a:defRPr sz="841"/>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457EDA23-301F-47EE-3683-0B3206D8F539}"/>
              </a:ext>
            </a:extLst>
          </p:cNvPr>
          <p:cNvSpPr>
            <a:spLocks noGrp="1"/>
          </p:cNvSpPr>
          <p:nvPr>
            <p:ph type="sldNum" sz="quarter" idx="4"/>
          </p:nvPr>
        </p:nvSpPr>
        <p:spPr>
          <a:xfrm>
            <a:off x="6551409" y="9322649"/>
            <a:ext cx="403412" cy="535516"/>
          </a:xfrm>
          <a:prstGeom prst="rect">
            <a:avLst/>
          </a:prstGeom>
        </p:spPr>
        <p:txBody>
          <a:bodyPr vert="horz" lIns="91440" tIns="45720" rIns="91440" bIns="45720" rtlCol="0" anchor="ctr"/>
          <a:lstStyle>
            <a:lvl1pPr algn="r">
              <a:defRPr sz="841">
                <a:solidFill>
                  <a:schemeClr val="tx1"/>
                </a:solidFill>
              </a:defRPr>
            </a:lvl1pPr>
          </a:lstStyle>
          <a:p>
            <a:fld id="{C3DB2ADC-AF19-4574-8C10-79B5B04FCA27}" type="slidenum">
              <a:rPr lang="en-US" smtClean="0"/>
              <a:pPr/>
              <a:t>‹#›</a:t>
            </a:fld>
            <a:endParaRPr lang="en-US" dirty="0"/>
          </a:p>
        </p:txBody>
      </p:sp>
      <p:cxnSp>
        <p:nvCxnSpPr>
          <p:cNvPr id="6" name="Straight Connector 5">
            <a:extLst>
              <a:ext uri="{FF2B5EF4-FFF2-40B4-BE49-F238E27FC236}">
                <a16:creationId xmlns:a16="http://schemas.microsoft.com/office/drawing/2014/main" id="{93AC3921-F10C-2A33-F8DF-3B42EE1E382E}"/>
              </a:ext>
              <a:ext uri="{C183D7F6-B498-43B3-948B-1728B52AA6E4}">
                <adec:decorative xmlns:adec="http://schemas.microsoft.com/office/drawing/2017/decorative" val="1"/>
              </a:ext>
            </a:extLst>
          </p:cNvPr>
          <p:cNvCxnSpPr>
            <a:cxnSpLocks/>
          </p:cNvCxnSpPr>
          <p:nvPr userDrawn="1"/>
        </p:nvCxnSpPr>
        <p:spPr>
          <a:xfrm>
            <a:off x="434745" y="1061719"/>
            <a:ext cx="660613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28336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Content and Table">
    <p:spTree>
      <p:nvGrpSpPr>
        <p:cNvPr id="1" name=""/>
        <p:cNvGrpSpPr/>
        <p:nvPr/>
      </p:nvGrpSpPr>
      <p:grpSpPr>
        <a:xfrm>
          <a:off x="0" y="0"/>
          <a:ext cx="0" cy="0"/>
          <a:chOff x="0" y="0"/>
          <a:chExt cx="0" cy="0"/>
        </a:xfrm>
      </p:grpSpPr>
      <p:sp>
        <p:nvSpPr>
          <p:cNvPr id="20" name="Title 10">
            <a:extLst>
              <a:ext uri="{FF2B5EF4-FFF2-40B4-BE49-F238E27FC236}">
                <a16:creationId xmlns:a16="http://schemas.microsoft.com/office/drawing/2014/main" id="{6DC3399C-8B0E-4D7D-A955-FB1F37CF3672}"/>
              </a:ext>
            </a:extLst>
          </p:cNvPr>
          <p:cNvSpPr>
            <a:spLocks noGrp="1"/>
          </p:cNvSpPr>
          <p:nvPr>
            <p:ph type="ctrTitle" hasCustomPrompt="1"/>
          </p:nvPr>
        </p:nvSpPr>
        <p:spPr>
          <a:xfrm>
            <a:off x="440757" y="1455709"/>
            <a:ext cx="6433691" cy="1742733"/>
          </a:xfrm>
          <a:prstGeom prst="rect">
            <a:avLst/>
          </a:prstGeom>
        </p:spPr>
        <p:txBody>
          <a:bodyPr anchor="t">
            <a:normAutofit/>
          </a:bodyPr>
          <a:lstStyle>
            <a:lvl1pPr>
              <a:defRPr sz="1920"/>
            </a:lvl1pPr>
          </a:lstStyle>
          <a:p>
            <a:r>
              <a:rPr lang="en-US" dirty="0"/>
              <a:t>Click to add title</a:t>
            </a:r>
          </a:p>
        </p:txBody>
      </p:sp>
      <p:sp>
        <p:nvSpPr>
          <p:cNvPr id="7" name="Content Placeholder 6">
            <a:extLst>
              <a:ext uri="{FF2B5EF4-FFF2-40B4-BE49-F238E27FC236}">
                <a16:creationId xmlns:a16="http://schemas.microsoft.com/office/drawing/2014/main" id="{63C6D5E5-DE84-EC37-75DB-50DB75B5CD48}"/>
              </a:ext>
            </a:extLst>
          </p:cNvPr>
          <p:cNvSpPr>
            <a:spLocks noGrp="1"/>
          </p:cNvSpPr>
          <p:nvPr>
            <p:ph sz="quarter" idx="14" hasCustomPrompt="1"/>
          </p:nvPr>
        </p:nvSpPr>
        <p:spPr>
          <a:xfrm>
            <a:off x="445930" y="3292265"/>
            <a:ext cx="1966583" cy="5725372"/>
          </a:xfrm>
        </p:spPr>
        <p:txBody>
          <a:bodyPr/>
          <a:lstStyle>
            <a:lvl1pPr>
              <a:spcBef>
                <a:spcPts val="0"/>
              </a:spcBef>
              <a:spcAft>
                <a:spcPts val="720"/>
              </a:spcAft>
              <a:defRPr/>
            </a:lvl1pPr>
            <a:lvl2pPr>
              <a:spcBef>
                <a:spcPts val="0"/>
              </a:spcBef>
              <a:spcAft>
                <a:spcPts val="720"/>
              </a:spcAft>
              <a:defRPr/>
            </a:lvl2pPr>
            <a:lvl3pPr>
              <a:spcBef>
                <a:spcPts val="0"/>
              </a:spcBef>
              <a:spcAft>
                <a:spcPts val="720"/>
              </a:spcAft>
              <a:defRPr/>
            </a:lvl3pPr>
            <a:lvl4pPr>
              <a:spcBef>
                <a:spcPts val="0"/>
              </a:spcBef>
              <a:spcAft>
                <a:spcPts val="720"/>
              </a:spcAft>
              <a:defRPr/>
            </a:lvl4pPr>
            <a:lvl5pPr>
              <a:spcBef>
                <a:spcPts val="0"/>
              </a:spcBef>
              <a:spcAft>
                <a:spcPts val="720"/>
              </a:spcAft>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able Placeholder 5">
            <a:extLst>
              <a:ext uri="{FF2B5EF4-FFF2-40B4-BE49-F238E27FC236}">
                <a16:creationId xmlns:a16="http://schemas.microsoft.com/office/drawing/2014/main" id="{C6DB8F81-B3A9-1D53-A844-F980B4ED20C9}"/>
              </a:ext>
            </a:extLst>
          </p:cNvPr>
          <p:cNvSpPr>
            <a:spLocks noGrp="1"/>
          </p:cNvSpPr>
          <p:nvPr>
            <p:ph type="tbl" sz="quarter" idx="15" hasCustomPrompt="1"/>
          </p:nvPr>
        </p:nvSpPr>
        <p:spPr>
          <a:xfrm>
            <a:off x="2644141" y="3292265"/>
            <a:ext cx="4236720" cy="5725372"/>
          </a:xfrm>
        </p:spPr>
        <p:txBody>
          <a:bodyPr/>
          <a:lstStyle>
            <a:lvl1pPr>
              <a:defRPr/>
            </a:lvl1pPr>
          </a:lstStyle>
          <a:p>
            <a:r>
              <a:rPr lang="en-US" dirty="0"/>
              <a:t>Click icon to insert table</a:t>
            </a:r>
          </a:p>
        </p:txBody>
      </p:sp>
      <p:sp>
        <p:nvSpPr>
          <p:cNvPr id="8" name="Slide Number Placeholder 5">
            <a:extLst>
              <a:ext uri="{FF2B5EF4-FFF2-40B4-BE49-F238E27FC236}">
                <a16:creationId xmlns:a16="http://schemas.microsoft.com/office/drawing/2014/main" id="{9147C2FA-8BD9-36BF-787A-3B3C4847BF5F}"/>
              </a:ext>
            </a:extLst>
          </p:cNvPr>
          <p:cNvSpPr>
            <a:spLocks noGrp="1"/>
          </p:cNvSpPr>
          <p:nvPr>
            <p:ph type="sldNum" sz="quarter" idx="4"/>
          </p:nvPr>
        </p:nvSpPr>
        <p:spPr>
          <a:xfrm>
            <a:off x="6551409" y="9322649"/>
            <a:ext cx="403412" cy="535516"/>
          </a:xfrm>
          <a:prstGeom prst="rect">
            <a:avLst/>
          </a:prstGeom>
        </p:spPr>
        <p:txBody>
          <a:bodyPr vert="horz" lIns="91440" tIns="45720" rIns="91440" bIns="45720" rtlCol="0" anchor="ctr"/>
          <a:lstStyle>
            <a:lvl1pPr algn="r">
              <a:defRPr sz="841">
                <a:solidFill>
                  <a:schemeClr val="tx1"/>
                </a:solidFill>
              </a:defRPr>
            </a:lvl1pPr>
          </a:lstStyle>
          <a:p>
            <a:fld id="{C3DB2ADC-AF19-4574-8C10-79B5B04FCA27}" type="slidenum">
              <a:rPr lang="en-US" smtClean="0"/>
              <a:pPr/>
              <a:t>‹#›</a:t>
            </a:fld>
            <a:endParaRPr lang="en-US" dirty="0"/>
          </a:p>
        </p:txBody>
      </p:sp>
      <p:cxnSp>
        <p:nvCxnSpPr>
          <p:cNvPr id="9" name="Straight Connector 8">
            <a:extLst>
              <a:ext uri="{FF2B5EF4-FFF2-40B4-BE49-F238E27FC236}">
                <a16:creationId xmlns:a16="http://schemas.microsoft.com/office/drawing/2014/main" id="{133A6849-B613-7080-903C-A7A211B7C596}"/>
              </a:ext>
              <a:ext uri="{C183D7F6-B498-43B3-948B-1728B52AA6E4}">
                <adec:decorative xmlns:adec="http://schemas.microsoft.com/office/drawing/2017/decorative" val="1"/>
              </a:ext>
            </a:extLst>
          </p:cNvPr>
          <p:cNvCxnSpPr>
            <a:cxnSpLocks/>
          </p:cNvCxnSpPr>
          <p:nvPr userDrawn="1"/>
        </p:nvCxnSpPr>
        <p:spPr>
          <a:xfrm>
            <a:off x="434746" y="1061719"/>
            <a:ext cx="645689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3090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535247690"/>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two content 3">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4246B94A-8C64-4FBA-B409-1F9487E19CF3}"/>
              </a:ext>
            </a:extLst>
          </p:cNvPr>
          <p:cNvSpPr>
            <a:spLocks noGrp="1"/>
          </p:cNvSpPr>
          <p:nvPr>
            <p:ph type="title" hasCustomPrompt="1"/>
          </p:nvPr>
        </p:nvSpPr>
        <p:spPr>
          <a:xfrm>
            <a:off x="420052" y="1445586"/>
            <a:ext cx="6421918" cy="1717434"/>
          </a:xfrm>
          <a:prstGeom prst="rect">
            <a:avLst/>
          </a:prstGeom>
        </p:spPr>
        <p:txBody>
          <a:bodyPr anchor="t">
            <a:normAutofit/>
          </a:bodyPr>
          <a:lstStyle>
            <a:lvl1pPr>
              <a:defRPr sz="1920"/>
            </a:lvl1pPr>
          </a:lstStyle>
          <a:p>
            <a:r>
              <a:rPr lang="en-US" dirty="0"/>
              <a:t>Click to add title</a:t>
            </a:r>
          </a:p>
        </p:txBody>
      </p:sp>
      <p:sp>
        <p:nvSpPr>
          <p:cNvPr id="3" name="Content Placeholder 4">
            <a:extLst>
              <a:ext uri="{FF2B5EF4-FFF2-40B4-BE49-F238E27FC236}">
                <a16:creationId xmlns:a16="http://schemas.microsoft.com/office/drawing/2014/main" id="{A4F2998B-5567-1A45-7720-4998CC19EF0D}"/>
              </a:ext>
            </a:extLst>
          </p:cNvPr>
          <p:cNvSpPr>
            <a:spLocks noGrp="1"/>
          </p:cNvSpPr>
          <p:nvPr>
            <p:ph sz="quarter" idx="11" hasCustomPrompt="1"/>
          </p:nvPr>
        </p:nvSpPr>
        <p:spPr>
          <a:xfrm>
            <a:off x="420054" y="3292264"/>
            <a:ext cx="4236121" cy="5738915"/>
          </a:xfrm>
        </p:spPr>
        <p:txBody>
          <a:bodyPr>
            <a:normAutofit/>
          </a:bodyPr>
          <a:lstStyle>
            <a:lvl1pPr>
              <a:spcBef>
                <a:spcPts val="0"/>
              </a:spcBef>
              <a:spcAft>
                <a:spcPts val="720"/>
              </a:spcAft>
              <a:defRPr sz="1200"/>
            </a:lvl1pPr>
            <a:lvl2pPr>
              <a:spcBef>
                <a:spcPts val="0"/>
              </a:spcBef>
              <a:spcAft>
                <a:spcPts val="720"/>
              </a:spcAft>
              <a:defRPr sz="1081"/>
            </a:lvl2pPr>
            <a:lvl3pPr>
              <a:spcBef>
                <a:spcPts val="0"/>
              </a:spcBef>
              <a:spcAft>
                <a:spcPts val="720"/>
              </a:spcAft>
              <a:defRPr sz="960"/>
            </a:lvl3pPr>
            <a:lvl4pPr>
              <a:spcBef>
                <a:spcPts val="0"/>
              </a:spcBef>
              <a:spcAft>
                <a:spcPts val="720"/>
              </a:spcAft>
              <a:defRPr sz="841"/>
            </a:lvl4pPr>
            <a:lvl5pPr>
              <a:spcBef>
                <a:spcPts val="0"/>
              </a:spcBef>
              <a:spcAft>
                <a:spcPts val="720"/>
              </a:spcAft>
              <a:defRPr sz="841"/>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a:extLst>
              <a:ext uri="{FF2B5EF4-FFF2-40B4-BE49-F238E27FC236}">
                <a16:creationId xmlns:a16="http://schemas.microsoft.com/office/drawing/2014/main" id="{02736CFB-FEC9-D3FB-01C8-D0AF64ED3AE0}"/>
              </a:ext>
            </a:extLst>
          </p:cNvPr>
          <p:cNvSpPr>
            <a:spLocks noGrp="1"/>
          </p:cNvSpPr>
          <p:nvPr>
            <p:ph sz="quarter" idx="10" hasCustomPrompt="1"/>
          </p:nvPr>
        </p:nvSpPr>
        <p:spPr>
          <a:xfrm>
            <a:off x="5067127" y="3292264"/>
            <a:ext cx="1774845" cy="5726260"/>
          </a:xfrm>
        </p:spPr>
        <p:txBody>
          <a:bodyPr>
            <a:normAutofit/>
          </a:bodyPr>
          <a:lstStyle>
            <a:lvl1pPr>
              <a:spcBef>
                <a:spcPts val="0"/>
              </a:spcBef>
              <a:spcAft>
                <a:spcPts val="720"/>
              </a:spcAft>
              <a:defRPr sz="1200" b="1"/>
            </a:lvl1pPr>
            <a:lvl2pPr>
              <a:spcBef>
                <a:spcPts val="0"/>
              </a:spcBef>
              <a:spcAft>
                <a:spcPts val="720"/>
              </a:spcAft>
              <a:defRPr sz="1081" b="1"/>
            </a:lvl2pPr>
            <a:lvl3pPr>
              <a:spcBef>
                <a:spcPts val="0"/>
              </a:spcBef>
              <a:spcAft>
                <a:spcPts val="720"/>
              </a:spcAft>
              <a:defRPr sz="960" b="1"/>
            </a:lvl3pPr>
            <a:lvl4pPr>
              <a:spcBef>
                <a:spcPts val="0"/>
              </a:spcBef>
              <a:spcAft>
                <a:spcPts val="720"/>
              </a:spcAft>
              <a:defRPr sz="841" b="1"/>
            </a:lvl4pPr>
            <a:lvl5pPr>
              <a:spcBef>
                <a:spcPts val="0"/>
              </a:spcBef>
              <a:spcAft>
                <a:spcPts val="720"/>
              </a:spcAft>
              <a:defRPr sz="841" b="1"/>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457EDA23-301F-47EE-3683-0B3206D8F539}"/>
              </a:ext>
            </a:extLst>
          </p:cNvPr>
          <p:cNvSpPr>
            <a:spLocks noGrp="1"/>
          </p:cNvSpPr>
          <p:nvPr>
            <p:ph type="sldNum" sz="quarter" idx="4"/>
          </p:nvPr>
        </p:nvSpPr>
        <p:spPr>
          <a:xfrm>
            <a:off x="6551409" y="9322649"/>
            <a:ext cx="403412" cy="535516"/>
          </a:xfrm>
          <a:prstGeom prst="rect">
            <a:avLst/>
          </a:prstGeom>
        </p:spPr>
        <p:txBody>
          <a:bodyPr vert="horz" lIns="91440" tIns="45720" rIns="91440" bIns="45720" rtlCol="0" anchor="ctr"/>
          <a:lstStyle>
            <a:lvl1pPr algn="r">
              <a:defRPr sz="841">
                <a:solidFill>
                  <a:schemeClr val="tx1"/>
                </a:solidFill>
              </a:defRPr>
            </a:lvl1pPr>
          </a:lstStyle>
          <a:p>
            <a:fld id="{C3DB2ADC-AF19-4574-8C10-79B5B04FCA27}" type="slidenum">
              <a:rPr lang="en-US" smtClean="0"/>
              <a:pPr/>
              <a:t>‹#›</a:t>
            </a:fld>
            <a:endParaRPr lang="en-US" dirty="0"/>
          </a:p>
        </p:txBody>
      </p:sp>
      <p:cxnSp>
        <p:nvCxnSpPr>
          <p:cNvPr id="4" name="Straight Connector 3">
            <a:extLst>
              <a:ext uri="{FF2B5EF4-FFF2-40B4-BE49-F238E27FC236}">
                <a16:creationId xmlns:a16="http://schemas.microsoft.com/office/drawing/2014/main" id="{2E205FD8-58A9-6B91-010A-1870572FDC78}"/>
              </a:ext>
              <a:ext uri="{C183D7F6-B498-43B3-948B-1728B52AA6E4}">
                <adec:decorative xmlns:adec="http://schemas.microsoft.com/office/drawing/2017/decorative" val="1"/>
              </a:ext>
            </a:extLst>
          </p:cNvPr>
          <p:cNvCxnSpPr>
            <a:cxnSpLocks/>
          </p:cNvCxnSpPr>
          <p:nvPr userDrawn="1"/>
        </p:nvCxnSpPr>
        <p:spPr>
          <a:xfrm>
            <a:off x="434746" y="1061719"/>
            <a:ext cx="645689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53409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Table">
    <p:spTree>
      <p:nvGrpSpPr>
        <p:cNvPr id="1" name=""/>
        <p:cNvGrpSpPr/>
        <p:nvPr/>
      </p:nvGrpSpPr>
      <p:grpSpPr>
        <a:xfrm>
          <a:off x="0" y="0"/>
          <a:ext cx="0" cy="0"/>
          <a:chOff x="0" y="0"/>
          <a:chExt cx="0" cy="0"/>
        </a:xfrm>
      </p:grpSpPr>
      <p:sp>
        <p:nvSpPr>
          <p:cNvPr id="20" name="Title 10">
            <a:extLst>
              <a:ext uri="{FF2B5EF4-FFF2-40B4-BE49-F238E27FC236}">
                <a16:creationId xmlns:a16="http://schemas.microsoft.com/office/drawing/2014/main" id="{6DC3399C-8B0E-4D7D-A955-FB1F37CF3672}"/>
              </a:ext>
            </a:extLst>
          </p:cNvPr>
          <p:cNvSpPr>
            <a:spLocks noGrp="1"/>
          </p:cNvSpPr>
          <p:nvPr>
            <p:ph type="ctrTitle" hasCustomPrompt="1"/>
          </p:nvPr>
        </p:nvSpPr>
        <p:spPr>
          <a:xfrm>
            <a:off x="434316" y="1443058"/>
            <a:ext cx="6472422" cy="1542826"/>
          </a:xfrm>
          <a:prstGeom prst="rect">
            <a:avLst/>
          </a:prstGeom>
        </p:spPr>
        <p:txBody>
          <a:bodyPr anchor="t">
            <a:normAutofit/>
          </a:bodyPr>
          <a:lstStyle>
            <a:lvl1pPr>
              <a:defRPr sz="1920"/>
            </a:lvl1pPr>
          </a:lstStyle>
          <a:p>
            <a:r>
              <a:rPr lang="en-US" dirty="0"/>
              <a:t>Click to add title</a:t>
            </a:r>
          </a:p>
        </p:txBody>
      </p:sp>
      <p:sp>
        <p:nvSpPr>
          <p:cNvPr id="6" name="Table Placeholder 5">
            <a:extLst>
              <a:ext uri="{FF2B5EF4-FFF2-40B4-BE49-F238E27FC236}">
                <a16:creationId xmlns:a16="http://schemas.microsoft.com/office/drawing/2014/main" id="{C6DB8F81-B3A9-1D53-A844-F980B4ED20C9}"/>
              </a:ext>
            </a:extLst>
          </p:cNvPr>
          <p:cNvSpPr>
            <a:spLocks noGrp="1"/>
          </p:cNvSpPr>
          <p:nvPr>
            <p:ph type="tbl" sz="quarter" idx="15" hasCustomPrompt="1"/>
          </p:nvPr>
        </p:nvSpPr>
        <p:spPr>
          <a:xfrm>
            <a:off x="423966" y="3292265"/>
            <a:ext cx="6456895" cy="5725372"/>
          </a:xfrm>
        </p:spPr>
        <p:txBody>
          <a:bodyPr/>
          <a:lstStyle>
            <a:lvl1pPr>
              <a:defRPr/>
            </a:lvl1pPr>
          </a:lstStyle>
          <a:p>
            <a:r>
              <a:rPr lang="en-US" dirty="0"/>
              <a:t>Click icon to insert table</a:t>
            </a:r>
          </a:p>
        </p:txBody>
      </p:sp>
      <p:sp>
        <p:nvSpPr>
          <p:cNvPr id="8" name="Slide Number Placeholder 5">
            <a:extLst>
              <a:ext uri="{FF2B5EF4-FFF2-40B4-BE49-F238E27FC236}">
                <a16:creationId xmlns:a16="http://schemas.microsoft.com/office/drawing/2014/main" id="{9147C2FA-8BD9-36BF-787A-3B3C4847BF5F}"/>
              </a:ext>
            </a:extLst>
          </p:cNvPr>
          <p:cNvSpPr>
            <a:spLocks noGrp="1"/>
          </p:cNvSpPr>
          <p:nvPr>
            <p:ph type="sldNum" sz="quarter" idx="4"/>
          </p:nvPr>
        </p:nvSpPr>
        <p:spPr>
          <a:xfrm>
            <a:off x="6551409" y="9322649"/>
            <a:ext cx="403412" cy="535516"/>
          </a:xfrm>
          <a:prstGeom prst="rect">
            <a:avLst/>
          </a:prstGeom>
        </p:spPr>
        <p:txBody>
          <a:bodyPr vert="horz" lIns="91440" tIns="45720" rIns="91440" bIns="45720" rtlCol="0" anchor="ctr"/>
          <a:lstStyle>
            <a:lvl1pPr algn="r">
              <a:defRPr sz="841">
                <a:solidFill>
                  <a:schemeClr val="tx1"/>
                </a:solidFill>
              </a:defRPr>
            </a:lvl1pPr>
          </a:lstStyle>
          <a:p>
            <a:fld id="{C3DB2ADC-AF19-4574-8C10-79B5B04FCA27}" type="slidenum">
              <a:rPr lang="en-US" smtClean="0"/>
              <a:pPr/>
              <a:t>‹#›</a:t>
            </a:fld>
            <a:endParaRPr lang="en-US" dirty="0"/>
          </a:p>
        </p:txBody>
      </p:sp>
      <p:cxnSp>
        <p:nvCxnSpPr>
          <p:cNvPr id="9" name="Straight Connector 8">
            <a:extLst>
              <a:ext uri="{FF2B5EF4-FFF2-40B4-BE49-F238E27FC236}">
                <a16:creationId xmlns:a16="http://schemas.microsoft.com/office/drawing/2014/main" id="{133A6849-B613-7080-903C-A7A211B7C596}"/>
              </a:ext>
              <a:ext uri="{C183D7F6-B498-43B3-948B-1728B52AA6E4}">
                <adec:decorative xmlns:adec="http://schemas.microsoft.com/office/drawing/2017/decorative" val="1"/>
              </a:ext>
            </a:extLst>
          </p:cNvPr>
          <p:cNvCxnSpPr>
            <a:cxnSpLocks/>
          </p:cNvCxnSpPr>
          <p:nvPr userDrawn="1"/>
        </p:nvCxnSpPr>
        <p:spPr>
          <a:xfrm>
            <a:off x="434746" y="1061719"/>
            <a:ext cx="645689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2414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losing 2">
    <p:bg>
      <p:bgRef idx="1001">
        <a:schemeClr val="bg1"/>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9AE8321-5884-9E75-1272-926961F3131D}"/>
              </a:ext>
            </a:extLst>
          </p:cNvPr>
          <p:cNvSpPr>
            <a:spLocks noGrp="1"/>
          </p:cNvSpPr>
          <p:nvPr>
            <p:ph type="title" hasCustomPrompt="1"/>
          </p:nvPr>
        </p:nvSpPr>
        <p:spPr>
          <a:xfrm>
            <a:off x="458065" y="1003658"/>
            <a:ext cx="2435237" cy="4031880"/>
          </a:xfrm>
        </p:spPr>
        <p:txBody>
          <a:bodyPr anchor="b">
            <a:normAutofit/>
          </a:bodyPr>
          <a:lstStyle>
            <a:lvl1pPr algn="l">
              <a:defRPr sz="1920"/>
            </a:lvl1pPr>
          </a:lstStyle>
          <a:p>
            <a:r>
              <a:rPr lang="en-US" dirty="0"/>
              <a:t>Click to add title</a:t>
            </a:r>
          </a:p>
        </p:txBody>
      </p:sp>
      <p:cxnSp>
        <p:nvCxnSpPr>
          <p:cNvPr id="5" name="Straight Connector 4">
            <a:extLst>
              <a:ext uri="{FF2B5EF4-FFF2-40B4-BE49-F238E27FC236}">
                <a16:creationId xmlns:a16="http://schemas.microsoft.com/office/drawing/2014/main" id="{9D527B4D-405A-DCD2-6970-1162843E00DD}"/>
              </a:ext>
              <a:ext uri="{C183D7F6-B498-43B3-948B-1728B52AA6E4}">
                <adec:decorative xmlns:adec="http://schemas.microsoft.com/office/drawing/2017/decorative" val="1"/>
              </a:ext>
            </a:extLst>
          </p:cNvPr>
          <p:cNvCxnSpPr>
            <a:cxnSpLocks/>
          </p:cNvCxnSpPr>
          <p:nvPr userDrawn="1"/>
        </p:nvCxnSpPr>
        <p:spPr>
          <a:xfrm>
            <a:off x="488690" y="1057513"/>
            <a:ext cx="98298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B621246-77E4-43F0-CD40-C7DB9555D266}"/>
              </a:ext>
              <a:ext uri="{C183D7F6-B498-43B3-948B-1728B52AA6E4}">
                <adec:decorative xmlns:adec="http://schemas.microsoft.com/office/drawing/2017/decorative" val="1"/>
              </a:ext>
            </a:extLst>
          </p:cNvPr>
          <p:cNvCxnSpPr>
            <a:cxnSpLocks/>
          </p:cNvCxnSpPr>
          <p:nvPr userDrawn="1"/>
        </p:nvCxnSpPr>
        <p:spPr>
          <a:xfrm>
            <a:off x="3428236" y="8996621"/>
            <a:ext cx="34720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5EB8AC8C-DEDA-D180-1CD8-B67B47276E34}"/>
              </a:ext>
            </a:extLst>
          </p:cNvPr>
          <p:cNvSpPr>
            <a:spLocks noGrp="1"/>
          </p:cNvSpPr>
          <p:nvPr>
            <p:ph sz="quarter" idx="11" hasCustomPrompt="1"/>
          </p:nvPr>
        </p:nvSpPr>
        <p:spPr>
          <a:xfrm>
            <a:off x="454562" y="5372158"/>
            <a:ext cx="2438740" cy="3620315"/>
          </a:xfrm>
        </p:spPr>
        <p:txBody>
          <a:bodyPr/>
          <a:lstStyle>
            <a:lvl1pPr marL="0" indent="0">
              <a:spcBef>
                <a:spcPts val="0"/>
              </a:spcBef>
              <a:buNone/>
              <a:defRPr/>
            </a:lvl1pPr>
            <a:lvl2pPr marL="274329" indent="0">
              <a:spcBef>
                <a:spcPts val="0"/>
              </a:spcBef>
              <a:buNone/>
              <a:defRPr/>
            </a:lvl2pPr>
            <a:lvl3pPr marL="548657" indent="0">
              <a:spcBef>
                <a:spcPts val="0"/>
              </a:spcBef>
              <a:buNone/>
              <a:defRPr/>
            </a:lvl3pPr>
            <a:lvl4pPr marL="822986" indent="0">
              <a:spcBef>
                <a:spcPts val="0"/>
              </a:spcBef>
              <a:buNone/>
              <a:defRPr/>
            </a:lvl4pPr>
            <a:lvl5pPr marL="1097314" indent="0">
              <a:spcBef>
                <a:spcPts val="0"/>
              </a:spcBef>
              <a:buNone/>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430220"/>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2102" y="1125548"/>
            <a:ext cx="6468466" cy="4921910"/>
          </a:xfrm>
        </p:spPr>
        <p:txBody>
          <a:bodyPr anchor="b">
            <a:normAutofit/>
          </a:bodyPr>
          <a:lstStyle>
            <a:lvl1pPr>
              <a:lnSpc>
                <a:spcPct val="80000"/>
              </a:lnSpc>
              <a:defRPr sz="64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00507" y="6141337"/>
            <a:ext cx="5535778" cy="2414016"/>
          </a:xfrm>
        </p:spPr>
        <p:txBody>
          <a:bodyPr anchor="t">
            <a:normAutofit/>
          </a:bodyPr>
          <a:lstStyle>
            <a:lvl1pPr marL="0" indent="0">
              <a:buNone/>
              <a:defRPr sz="2240">
                <a:solidFill>
                  <a:schemeClr val="tx1"/>
                </a:solidFill>
                <a:latin typeface="+mj-lt"/>
              </a:defRPr>
            </a:lvl1pPr>
            <a:lvl2pPr marL="365760" indent="0">
              <a:buNone/>
              <a:defRPr sz="1440">
                <a:solidFill>
                  <a:schemeClr val="tx1">
                    <a:tint val="75000"/>
                  </a:schemeClr>
                </a:solidFill>
              </a:defRPr>
            </a:lvl2pPr>
            <a:lvl3pPr marL="731520" indent="0">
              <a:buNone/>
              <a:defRPr sz="1280">
                <a:solidFill>
                  <a:schemeClr val="tx1">
                    <a:tint val="75000"/>
                  </a:schemeClr>
                </a:solidFill>
              </a:defRPr>
            </a:lvl3pPr>
            <a:lvl4pPr marL="1097280" indent="0">
              <a:buNone/>
              <a:defRPr sz="1120">
                <a:solidFill>
                  <a:schemeClr val="tx1">
                    <a:tint val="75000"/>
                  </a:schemeClr>
                </a:solidFill>
              </a:defRPr>
            </a:lvl4pPr>
            <a:lvl5pPr marL="1463040" indent="0">
              <a:buNone/>
              <a:defRPr sz="1120">
                <a:solidFill>
                  <a:schemeClr val="tx1">
                    <a:tint val="75000"/>
                  </a:schemeClr>
                </a:solidFill>
              </a:defRPr>
            </a:lvl5pPr>
            <a:lvl6pPr marL="1828800" indent="0">
              <a:buNone/>
              <a:defRPr sz="1120">
                <a:solidFill>
                  <a:schemeClr val="tx1">
                    <a:tint val="75000"/>
                  </a:schemeClr>
                </a:solidFill>
              </a:defRPr>
            </a:lvl6pPr>
            <a:lvl7pPr marL="2194560" indent="0">
              <a:buNone/>
              <a:defRPr sz="1120">
                <a:solidFill>
                  <a:schemeClr val="tx1">
                    <a:tint val="75000"/>
                  </a:schemeClr>
                </a:solidFill>
              </a:defRPr>
            </a:lvl7pPr>
            <a:lvl8pPr marL="2560320" indent="0">
              <a:buNone/>
              <a:defRPr sz="1120">
                <a:solidFill>
                  <a:schemeClr val="tx1">
                    <a:tint val="75000"/>
                  </a:schemeClr>
                </a:solidFill>
              </a:defRPr>
            </a:lvl8pPr>
            <a:lvl9pPr marL="2926080" indent="0">
              <a:buNone/>
              <a:defRPr sz="11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1995492099"/>
      </p:ext>
    </p:extLst>
  </p:cSld>
  <p:clrMapOvr>
    <a:masterClrMapping/>
  </p:clrMapOvr>
  <p:hf hdr="0" ftr="0" dt="0"/>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05994" y="2923642"/>
            <a:ext cx="3044952" cy="5525414"/>
          </a:xfrm>
        </p:spPr>
        <p:txBody>
          <a:bodyPr/>
          <a:lstStyle>
            <a:lvl1pPr>
              <a:defRPr sz="1760"/>
            </a:lvl1pPr>
            <a:lvl2pPr>
              <a:defRPr sz="1520"/>
            </a:lvl2pPr>
            <a:lvl3pPr>
              <a:defRPr sz="1360"/>
            </a:lvl3pPr>
            <a:lvl4pPr>
              <a:defRPr sz="1200"/>
            </a:lvl4pPr>
            <a:lvl5pPr>
              <a:defRPr sz="1120"/>
            </a:lvl5pPr>
            <a:lvl6pPr>
              <a:defRPr sz="1120"/>
            </a:lvl6pPr>
            <a:lvl7pPr>
              <a:defRPr sz="1120"/>
            </a:lvl7pPr>
            <a:lvl8pPr>
              <a:defRPr sz="1120"/>
            </a:lvl8pPr>
            <a:lvl9pPr>
              <a:defRPr sz="11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06190" y="2923642"/>
            <a:ext cx="3044952" cy="5525414"/>
          </a:xfrm>
        </p:spPr>
        <p:txBody>
          <a:bodyPr/>
          <a:lstStyle>
            <a:lvl1pPr>
              <a:defRPr sz="1760"/>
            </a:lvl1pPr>
            <a:lvl2pPr>
              <a:defRPr sz="1520"/>
            </a:lvl2pPr>
            <a:lvl3pPr>
              <a:defRPr sz="1360"/>
            </a:lvl3pPr>
            <a:lvl4pPr>
              <a:defRPr sz="1200"/>
            </a:lvl4pPr>
            <a:lvl5pPr>
              <a:defRPr sz="1120"/>
            </a:lvl5pPr>
            <a:lvl6pPr>
              <a:defRPr sz="1120"/>
            </a:lvl6pPr>
            <a:lvl7pPr>
              <a:defRPr sz="1120"/>
            </a:lvl7pPr>
            <a:lvl8pPr>
              <a:defRPr sz="1120"/>
            </a:lvl8pPr>
            <a:lvl9pPr>
              <a:defRPr sz="11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66412834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405994" y="2980267"/>
            <a:ext cx="3044952" cy="1060987"/>
          </a:xfrm>
        </p:spPr>
        <p:txBody>
          <a:bodyPr anchor="ctr">
            <a:normAutofit/>
          </a:bodyPr>
          <a:lstStyle>
            <a:lvl1pPr marL="0" indent="0">
              <a:spcBef>
                <a:spcPts val="0"/>
              </a:spcBef>
              <a:buNone/>
              <a:defRPr sz="1600" b="0" cap="all" baseline="0">
                <a:solidFill>
                  <a:schemeClr val="tx1">
                    <a:lumMod val="85000"/>
                    <a:lumOff val="15000"/>
                  </a:schemeClr>
                </a:solidFill>
                <a:latin typeface="+mj-lt"/>
              </a:defRPr>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4" name="Content Placeholder 3"/>
          <p:cNvSpPr>
            <a:spLocks noGrp="1"/>
          </p:cNvSpPr>
          <p:nvPr>
            <p:ph sz="half" idx="2"/>
          </p:nvPr>
        </p:nvSpPr>
        <p:spPr>
          <a:xfrm>
            <a:off x="405994" y="4013020"/>
            <a:ext cx="3044952" cy="4693920"/>
          </a:xfrm>
        </p:spPr>
        <p:txBody>
          <a:bodyPr/>
          <a:lstStyle>
            <a:lvl1pPr>
              <a:defRPr sz="1680"/>
            </a:lvl1pPr>
            <a:lvl2pPr>
              <a:defRPr sz="1440"/>
            </a:lvl2pPr>
            <a:lvl3pPr>
              <a:defRPr sz="1280"/>
            </a:lvl3pPr>
            <a:lvl4pPr>
              <a:defRPr sz="1120"/>
            </a:lvl4pPr>
            <a:lvl5pPr>
              <a:defRPr sz="1120"/>
            </a:lvl5pPr>
            <a:lvl6pPr>
              <a:defRPr sz="1120"/>
            </a:lvl6pPr>
            <a:lvl7pPr>
              <a:defRPr sz="1120"/>
            </a:lvl7pPr>
            <a:lvl8pPr>
              <a:defRPr sz="1120"/>
            </a:lvl8pPr>
            <a:lvl9pPr>
              <a:defRPr sz="11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3048" y="2977286"/>
            <a:ext cx="3044952" cy="1059485"/>
          </a:xfrm>
        </p:spPr>
        <p:txBody>
          <a:bodyPr anchor="ctr">
            <a:normAutofit/>
          </a:bodyPr>
          <a:lstStyle>
            <a:lvl1pPr marL="0" indent="0">
              <a:spcBef>
                <a:spcPts val="0"/>
              </a:spcBef>
              <a:buNone/>
              <a:defRPr sz="1600" b="0" cap="all" baseline="0">
                <a:latin typeface="+mj-lt"/>
              </a:defRPr>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6" name="Content Placeholder 5"/>
          <p:cNvSpPr>
            <a:spLocks noGrp="1"/>
          </p:cNvSpPr>
          <p:nvPr>
            <p:ph sz="quarter" idx="4"/>
          </p:nvPr>
        </p:nvSpPr>
        <p:spPr>
          <a:xfrm>
            <a:off x="3813048" y="4009949"/>
            <a:ext cx="3044952" cy="4693920"/>
          </a:xfrm>
        </p:spPr>
        <p:txBody>
          <a:bodyPr/>
          <a:lstStyle>
            <a:lvl1pPr>
              <a:defRPr sz="1680"/>
            </a:lvl1pPr>
            <a:lvl2pPr>
              <a:defRPr sz="1440"/>
            </a:lvl2pPr>
            <a:lvl3pPr>
              <a:defRPr sz="1280"/>
            </a:lvl3pPr>
            <a:lvl4pPr>
              <a:defRPr sz="1120"/>
            </a:lvl4pPr>
            <a:lvl5pPr>
              <a:defRPr sz="1120"/>
            </a:lvl5pPr>
            <a:lvl6pPr>
              <a:defRPr sz="1120"/>
            </a:lvl6pPr>
            <a:lvl7pPr>
              <a:defRPr sz="1120"/>
            </a:lvl7pPr>
            <a:lvl8pPr>
              <a:defRPr sz="1120"/>
            </a:lvl8pPr>
            <a:lvl9pPr>
              <a:defRPr sz="11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136321596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82755560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761910631"/>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4572000" y="0"/>
            <a:ext cx="2743200" cy="10058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4956842" y="795347"/>
            <a:ext cx="2029968" cy="2816352"/>
          </a:xfrm>
        </p:spPr>
        <p:txBody>
          <a:bodyPr anchor="b">
            <a:noAutofit/>
          </a:bodyPr>
          <a:lstStyle>
            <a:lvl1pPr>
              <a:lnSpc>
                <a:spcPct val="85000"/>
              </a:lnSpc>
              <a:defRPr sz="288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117600"/>
            <a:ext cx="3657600" cy="6705600"/>
          </a:xfrm>
        </p:spPr>
        <p:txBody>
          <a:bodyPr/>
          <a:lstStyle>
            <a:lvl1pPr>
              <a:defRPr sz="1760"/>
            </a:lvl1pPr>
            <a:lvl2pPr>
              <a:defRPr sz="1520"/>
            </a:lvl2pPr>
            <a:lvl3pPr>
              <a:defRPr sz="1360"/>
            </a:lvl3pPr>
            <a:lvl4pPr>
              <a:defRPr sz="1200"/>
            </a:lvl4pPr>
            <a:lvl5pPr>
              <a:defRPr sz="1120"/>
            </a:lvl5pPr>
            <a:lvl6pPr>
              <a:defRPr sz="1120"/>
            </a:lvl6pPr>
            <a:lvl7pPr>
              <a:defRPr sz="1120"/>
            </a:lvl7pPr>
            <a:lvl8pPr>
              <a:defRPr sz="1120"/>
            </a:lvl8pPr>
            <a:lvl9pPr>
              <a:defRPr sz="11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965590" y="3683993"/>
            <a:ext cx="2039112" cy="4586248"/>
          </a:xfrm>
        </p:spPr>
        <p:txBody>
          <a:bodyPr>
            <a:normAutofit/>
          </a:bodyPr>
          <a:lstStyle>
            <a:lvl1pPr marL="0" marR="0" indent="0" algn="l" defTabSz="731520" rtl="0" eaLnBrk="1" fontAlgn="auto" latinLnBrk="0" hangingPunct="1">
              <a:lnSpc>
                <a:spcPct val="100000"/>
              </a:lnSpc>
              <a:spcBef>
                <a:spcPts val="960"/>
              </a:spcBef>
              <a:spcAft>
                <a:spcPts val="0"/>
              </a:spcAft>
              <a:buClrTx/>
              <a:buSzTx/>
              <a:buFontTx/>
              <a:buNone/>
              <a:tabLst/>
              <a:defRPr sz="1200">
                <a:solidFill>
                  <a:srgbClr val="404040"/>
                </a:solidFill>
              </a:defRPr>
            </a:lvl1pPr>
            <a:lvl2pPr marL="365760" indent="0">
              <a:buNone/>
              <a:defRPr sz="960"/>
            </a:lvl2pPr>
            <a:lvl3pPr marL="731520" indent="0">
              <a:buNone/>
              <a:defRPr sz="800"/>
            </a:lvl3pPr>
            <a:lvl4pPr marL="1097280" indent="0">
              <a:buNone/>
              <a:defRPr sz="720"/>
            </a:lvl4pPr>
            <a:lvl5pPr marL="1463040" indent="0">
              <a:buNone/>
              <a:defRPr sz="720"/>
            </a:lvl5pPr>
            <a:lvl6pPr marL="1828800" indent="0">
              <a:buNone/>
              <a:defRPr sz="720"/>
            </a:lvl6pPr>
            <a:lvl7pPr marL="2194560" indent="0">
              <a:buNone/>
              <a:defRPr sz="720"/>
            </a:lvl7pPr>
            <a:lvl8pPr marL="2560320" indent="0">
              <a:buNone/>
              <a:defRPr sz="720"/>
            </a:lvl8pPr>
            <a:lvl9pPr marL="2926080" indent="0">
              <a:buNone/>
              <a:defRPr sz="720"/>
            </a:lvl9pPr>
          </a:lstStyle>
          <a:p>
            <a:pPr marL="0" marR="0" lvl="0" indent="0" algn="l" defTabSz="731520" rtl="0" eaLnBrk="1" fontAlgn="auto" latinLnBrk="0" hangingPunct="1">
              <a:lnSpc>
                <a:spcPct val="100000"/>
              </a:lnSpc>
              <a:spcBef>
                <a:spcPts val="112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75689309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9534" y="7947380"/>
            <a:ext cx="6468466" cy="899482"/>
          </a:xfrm>
        </p:spPr>
        <p:txBody>
          <a:bodyPr anchor="b">
            <a:normAutofit/>
          </a:bodyPr>
          <a:lstStyle>
            <a:lvl1pPr>
              <a:lnSpc>
                <a:spcPct val="85000"/>
              </a:lnSpc>
              <a:defRPr sz="224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7315200" cy="7818730"/>
          </a:xfrm>
          <a:solidFill>
            <a:schemeClr val="accent1">
              <a:lumMod val="20000"/>
              <a:lumOff val="80000"/>
            </a:schemeClr>
          </a:solidFill>
        </p:spPr>
        <p:txBody>
          <a:bodyPr anchor="t"/>
          <a:lstStyle>
            <a:lvl1pPr marL="0" indent="0" algn="ctr">
              <a:spcBef>
                <a:spcPts val="640"/>
              </a:spcBef>
              <a:buNone/>
              <a:defRPr sz="2560">
                <a:solidFill>
                  <a:srgbClr val="4D4D4D"/>
                </a:solidFill>
              </a:defRPr>
            </a:lvl1pPr>
            <a:lvl2pPr marL="365760" indent="0">
              <a:buNone/>
              <a:defRPr sz="2240"/>
            </a:lvl2pPr>
            <a:lvl3pPr marL="731520" indent="0">
              <a:buNone/>
              <a:defRPr sz="1920"/>
            </a:lvl3pPr>
            <a:lvl4pPr marL="1097280" indent="0">
              <a:buNone/>
              <a:defRPr sz="1600"/>
            </a:lvl4pPr>
            <a:lvl5pPr marL="1463040" indent="0">
              <a:buNone/>
              <a:defRPr sz="1600"/>
            </a:lvl5pPr>
            <a:lvl6pPr marL="1828800" indent="0">
              <a:buNone/>
              <a:defRPr sz="1600"/>
            </a:lvl6pPr>
            <a:lvl7pPr marL="2194560" indent="0">
              <a:buNone/>
              <a:defRPr sz="1600"/>
            </a:lvl7pPr>
            <a:lvl8pPr marL="2560320" indent="0">
              <a:buNone/>
              <a:defRPr sz="1600"/>
            </a:lvl8pPr>
            <a:lvl9pPr marL="292608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05994" y="8667611"/>
            <a:ext cx="5537606" cy="782320"/>
          </a:xfrm>
        </p:spPr>
        <p:txBody>
          <a:bodyPr>
            <a:normAutofit/>
          </a:bodyPr>
          <a:lstStyle>
            <a:lvl1pPr marL="0" indent="0">
              <a:lnSpc>
                <a:spcPct val="90000"/>
              </a:lnSpc>
              <a:spcBef>
                <a:spcPts val="960"/>
              </a:spcBef>
              <a:buNone/>
              <a:defRPr sz="1120">
                <a:solidFill>
                  <a:srgbClr val="262626"/>
                </a:solidFill>
              </a:defRPr>
            </a:lvl1pPr>
            <a:lvl2pPr marL="365760" indent="0">
              <a:buNone/>
              <a:defRPr sz="960"/>
            </a:lvl2pPr>
            <a:lvl3pPr marL="731520" indent="0">
              <a:buNone/>
              <a:defRPr sz="800"/>
            </a:lvl3pPr>
            <a:lvl4pPr marL="1097280" indent="0">
              <a:buNone/>
              <a:defRPr sz="720"/>
            </a:lvl4pPr>
            <a:lvl5pPr marL="1463040" indent="0">
              <a:buNone/>
              <a:defRPr sz="720"/>
            </a:lvl5pPr>
            <a:lvl6pPr marL="1828800" indent="0">
              <a:buNone/>
              <a:defRPr sz="720"/>
            </a:lvl6pPr>
            <a:lvl7pPr marL="2194560" indent="0">
              <a:buNone/>
              <a:defRPr sz="720"/>
            </a:lvl7pPr>
            <a:lvl8pPr marL="2560320" indent="0">
              <a:buNone/>
              <a:defRPr sz="720"/>
            </a:lvl8pPr>
            <a:lvl9pPr marL="2926080" indent="0">
              <a:buNone/>
              <a:defRPr sz="72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endParaRPr lang="en-US" dirty="0"/>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1153432405"/>
      </p:ext>
    </p:extLst>
  </p:cSld>
  <p:clrMapOvr>
    <a:overrideClrMapping bg1="dk1" tx1="lt1" bg2="dk2" tx2="lt2" accent1="accent1" accent2="accent2" accent3="accent3" accent4="accent4" accent5="accent5" accent6="accent6" hlink="hlink" folHlink="folHlink"/>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4336" y="732648"/>
            <a:ext cx="6463665" cy="24320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05765" y="2923644"/>
            <a:ext cx="6452235" cy="55237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11480" y="9404922"/>
            <a:ext cx="2468880" cy="335280"/>
          </a:xfrm>
          <a:prstGeom prst="rect">
            <a:avLst/>
          </a:prstGeom>
        </p:spPr>
        <p:txBody>
          <a:bodyPr vert="horz" lIns="91440" tIns="45720" rIns="91440" bIns="45720" rtlCol="0" anchor="ctr"/>
          <a:lstStyle>
            <a:lvl1pPr algn="l">
              <a:defRPr sz="760">
                <a:solidFill>
                  <a:schemeClr val="tx1">
                    <a:alpha val="75000"/>
                  </a:schemeClr>
                </a:solidFill>
              </a:defRPr>
            </a:lvl1pPr>
          </a:lstStyle>
          <a:p>
            <a:endParaRPr lang="en-US" dirty="0"/>
          </a:p>
        </p:txBody>
      </p:sp>
      <p:sp>
        <p:nvSpPr>
          <p:cNvPr id="5" name="Footer Placeholder 4"/>
          <p:cNvSpPr>
            <a:spLocks noGrp="1"/>
          </p:cNvSpPr>
          <p:nvPr>
            <p:ph type="ftr" sz="quarter" idx="3"/>
          </p:nvPr>
        </p:nvSpPr>
        <p:spPr>
          <a:xfrm>
            <a:off x="411480" y="9613556"/>
            <a:ext cx="3017520" cy="335280"/>
          </a:xfrm>
          <a:prstGeom prst="rect">
            <a:avLst/>
          </a:prstGeom>
        </p:spPr>
        <p:txBody>
          <a:bodyPr vert="horz" lIns="91440" tIns="45720" rIns="91440" bIns="45720" rtlCol="0" anchor="ctr"/>
          <a:lstStyle>
            <a:lvl1pPr algn="l">
              <a:defRPr sz="760" cap="all" baseline="0">
                <a:solidFill>
                  <a:schemeClr val="tx1">
                    <a:alpha val="75000"/>
                  </a:schemeClr>
                </a:solidFill>
              </a:defRPr>
            </a:lvl1pPr>
          </a:lstStyle>
          <a:p>
            <a:endParaRPr lang="en-US" dirty="0"/>
          </a:p>
        </p:txBody>
      </p:sp>
      <p:sp>
        <p:nvSpPr>
          <p:cNvPr id="6" name="Slide Number Placeholder 5"/>
          <p:cNvSpPr>
            <a:spLocks noGrp="1"/>
          </p:cNvSpPr>
          <p:nvPr>
            <p:ph type="sldNum" sz="quarter" idx="4"/>
          </p:nvPr>
        </p:nvSpPr>
        <p:spPr>
          <a:xfrm>
            <a:off x="5232954" y="8550298"/>
            <a:ext cx="1755648" cy="2048991"/>
          </a:xfrm>
          <a:prstGeom prst="rect">
            <a:avLst/>
          </a:prstGeom>
        </p:spPr>
        <p:txBody>
          <a:bodyPr vert="horz" lIns="91440" tIns="45720" rIns="91440" bIns="45720" rtlCol="0" anchor="b"/>
          <a:lstStyle>
            <a:lvl1pPr algn="r">
              <a:defRPr sz="7200" b="0">
                <a:ln>
                  <a:noFill/>
                </a:ln>
                <a:solidFill>
                  <a:schemeClr val="accent1">
                    <a:alpha val="20000"/>
                  </a:schemeClr>
                </a:solidFill>
                <a:latin typeface="+mj-lt"/>
              </a:defRPr>
            </a:lvl1p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803494422"/>
      </p:ext>
    </p:extLst>
  </p:cSld>
  <p:clrMap bg1="lt1" tx1="dk1" bg2="lt2" tx2="dk2" accent1="accent1" accent2="accent2" accent3="accent3" accent4="accent4" accent5="accent5" accent6="accent6" hlink="hlink" folHlink="folHlink"/>
  <p:sldLayoutIdLst>
    <p:sldLayoutId id="2147484440" r:id="rId1"/>
    <p:sldLayoutId id="2147484441" r:id="rId2"/>
    <p:sldLayoutId id="2147484442" r:id="rId3"/>
    <p:sldLayoutId id="2147484443" r:id="rId4"/>
    <p:sldLayoutId id="2147484444" r:id="rId5"/>
    <p:sldLayoutId id="2147484445" r:id="rId6"/>
    <p:sldLayoutId id="2147484446" r:id="rId7"/>
    <p:sldLayoutId id="2147484447" r:id="rId8"/>
    <p:sldLayoutId id="2147484448" r:id="rId9"/>
    <p:sldLayoutId id="2147484449" r:id="rId10"/>
    <p:sldLayoutId id="2147484450" r:id="rId11"/>
    <p:sldLayoutId id="2147484451" r:id="rId12"/>
    <p:sldLayoutId id="2147484452" r:id="rId13"/>
    <p:sldLayoutId id="2147484453" r:id="rId14"/>
    <p:sldLayoutId id="2147484454" r:id="rId15"/>
    <p:sldLayoutId id="2147484455" r:id="rId16"/>
    <p:sldLayoutId id="2147484456" r:id="rId17"/>
    <p:sldLayoutId id="2147484457" r:id="rId18"/>
    <p:sldLayoutId id="2147484458" r:id="rId19"/>
    <p:sldLayoutId id="2147484459" r:id="rId20"/>
    <p:sldLayoutId id="2147484460" r:id="rId21"/>
    <p:sldLayoutId id="2147484461" r:id="rId22"/>
  </p:sldLayoutIdLst>
  <p:hf hdr="0" ftr="0" dt="0"/>
  <p:txStyles>
    <p:titleStyle>
      <a:lvl1pPr algn="l" defTabSz="731520" rtl="0" eaLnBrk="1" latinLnBrk="0" hangingPunct="1">
        <a:lnSpc>
          <a:spcPct val="90000"/>
        </a:lnSpc>
        <a:spcBef>
          <a:spcPct val="0"/>
        </a:spcBef>
        <a:buNone/>
        <a:defRPr sz="3840" kern="1200" spc="-96" baseline="0">
          <a:solidFill>
            <a:schemeClr val="accent1"/>
          </a:solidFill>
          <a:latin typeface="+mj-lt"/>
          <a:ea typeface="+mj-ea"/>
          <a:cs typeface="+mj-cs"/>
        </a:defRPr>
      </a:lvl1pPr>
    </p:titleStyle>
    <p:bodyStyle>
      <a:lvl1pPr marL="73152" indent="-73152" algn="l" defTabSz="731520" rtl="0" eaLnBrk="1" latinLnBrk="0" hangingPunct="1">
        <a:lnSpc>
          <a:spcPct val="85000"/>
        </a:lnSpc>
        <a:spcBef>
          <a:spcPts val="1040"/>
        </a:spcBef>
        <a:buFont typeface="Arial" pitchFamily="34" charset="0"/>
        <a:buChar char=" "/>
        <a:defRPr sz="1920" kern="1200">
          <a:solidFill>
            <a:schemeClr val="tx1">
              <a:lumMod val="85000"/>
              <a:lumOff val="15000"/>
            </a:schemeClr>
          </a:solidFill>
          <a:latin typeface="+mn-lt"/>
          <a:ea typeface="+mn-ea"/>
          <a:cs typeface="+mn-cs"/>
        </a:defRPr>
      </a:lvl1pPr>
      <a:lvl2pPr marL="219456" indent="-274320" algn="l" defTabSz="731520" rtl="0" eaLnBrk="1" latinLnBrk="0" hangingPunct="1">
        <a:lnSpc>
          <a:spcPct val="85000"/>
        </a:lnSpc>
        <a:spcBef>
          <a:spcPts val="480"/>
        </a:spcBef>
        <a:buFont typeface="Arial" pitchFamily="34" charset="0"/>
        <a:buChar char=" "/>
        <a:defRPr sz="1920" kern="1200">
          <a:solidFill>
            <a:schemeClr val="tx1">
              <a:lumMod val="85000"/>
              <a:lumOff val="15000"/>
            </a:schemeClr>
          </a:solidFill>
          <a:latin typeface="+mn-lt"/>
          <a:ea typeface="+mn-ea"/>
          <a:cs typeface="+mn-cs"/>
        </a:defRPr>
      </a:lvl2pPr>
      <a:lvl3pPr marL="438912" indent="-438912" algn="l" defTabSz="731520" rtl="0" eaLnBrk="1" latinLnBrk="0" hangingPunct="1">
        <a:lnSpc>
          <a:spcPct val="85000"/>
        </a:lnSpc>
        <a:spcBef>
          <a:spcPts val="480"/>
        </a:spcBef>
        <a:buFont typeface="Arial" pitchFamily="34" charset="0"/>
        <a:buChar char=" "/>
        <a:defRPr sz="1600" i="1" kern="1200">
          <a:solidFill>
            <a:schemeClr val="tx1">
              <a:lumMod val="85000"/>
              <a:lumOff val="15000"/>
            </a:schemeClr>
          </a:solidFill>
          <a:latin typeface="+mn-lt"/>
          <a:ea typeface="+mn-ea"/>
          <a:cs typeface="+mn-cs"/>
        </a:defRPr>
      </a:lvl3pPr>
      <a:lvl4pPr marL="658368" indent="-658368" algn="l" defTabSz="731520" rtl="0" eaLnBrk="1" latinLnBrk="0" hangingPunct="1">
        <a:lnSpc>
          <a:spcPct val="85000"/>
        </a:lnSpc>
        <a:spcBef>
          <a:spcPts val="480"/>
        </a:spcBef>
        <a:buFont typeface="Arial" pitchFamily="34" charset="0"/>
        <a:buChar char=" "/>
        <a:defRPr sz="1440" kern="1200">
          <a:solidFill>
            <a:schemeClr val="tx1">
              <a:lumMod val="85000"/>
              <a:lumOff val="15000"/>
            </a:schemeClr>
          </a:solidFill>
          <a:latin typeface="+mn-lt"/>
          <a:ea typeface="+mn-ea"/>
          <a:cs typeface="+mn-cs"/>
        </a:defRPr>
      </a:lvl4pPr>
      <a:lvl5pPr marL="877824" indent="-877824" algn="l" defTabSz="731520" rtl="0" eaLnBrk="1" latinLnBrk="0" hangingPunct="1">
        <a:lnSpc>
          <a:spcPct val="85000"/>
        </a:lnSpc>
        <a:spcBef>
          <a:spcPts val="480"/>
        </a:spcBef>
        <a:buFont typeface="Arial" pitchFamily="34" charset="0"/>
        <a:buChar char=" "/>
        <a:defRPr sz="1440" kern="1200">
          <a:solidFill>
            <a:schemeClr val="tx1">
              <a:lumMod val="85000"/>
              <a:lumOff val="15000"/>
            </a:schemeClr>
          </a:solidFill>
          <a:latin typeface="+mn-lt"/>
          <a:ea typeface="+mn-ea"/>
          <a:cs typeface="+mn-cs"/>
        </a:defRPr>
      </a:lvl5pPr>
      <a:lvl6pPr marL="960000" indent="-182880" algn="l" defTabSz="731520" rtl="0" eaLnBrk="1" latinLnBrk="0" hangingPunct="1">
        <a:lnSpc>
          <a:spcPct val="85000"/>
        </a:lnSpc>
        <a:spcBef>
          <a:spcPts val="480"/>
        </a:spcBef>
        <a:buFont typeface="Arial" pitchFamily="34" charset="0"/>
        <a:buChar char=" "/>
        <a:defRPr sz="1440" kern="1200">
          <a:solidFill>
            <a:schemeClr val="tx1">
              <a:lumMod val="85000"/>
              <a:lumOff val="15000"/>
            </a:schemeClr>
          </a:solidFill>
          <a:latin typeface="+mn-lt"/>
          <a:ea typeface="+mn-ea"/>
          <a:cs typeface="+mn-cs"/>
        </a:defRPr>
      </a:lvl6pPr>
      <a:lvl7pPr marL="1120000" indent="-182880" algn="l" defTabSz="731520" rtl="0" eaLnBrk="1" latinLnBrk="0" hangingPunct="1">
        <a:lnSpc>
          <a:spcPct val="85000"/>
        </a:lnSpc>
        <a:spcBef>
          <a:spcPts val="480"/>
        </a:spcBef>
        <a:buFont typeface="Arial" pitchFamily="34" charset="0"/>
        <a:buChar char=" "/>
        <a:defRPr sz="1440" kern="1200">
          <a:solidFill>
            <a:schemeClr val="tx1">
              <a:lumMod val="85000"/>
              <a:lumOff val="15000"/>
            </a:schemeClr>
          </a:solidFill>
          <a:latin typeface="+mn-lt"/>
          <a:ea typeface="+mn-ea"/>
          <a:cs typeface="+mn-cs"/>
        </a:defRPr>
      </a:lvl7pPr>
      <a:lvl8pPr marL="1280000" indent="-182880" algn="l" defTabSz="731520" rtl="0" eaLnBrk="1" latinLnBrk="0" hangingPunct="1">
        <a:lnSpc>
          <a:spcPct val="85000"/>
        </a:lnSpc>
        <a:spcBef>
          <a:spcPts val="480"/>
        </a:spcBef>
        <a:buFont typeface="Arial" pitchFamily="34" charset="0"/>
        <a:buChar char=" "/>
        <a:defRPr sz="1440" kern="1200">
          <a:solidFill>
            <a:schemeClr val="tx1">
              <a:lumMod val="85000"/>
              <a:lumOff val="15000"/>
            </a:schemeClr>
          </a:solidFill>
          <a:latin typeface="+mn-lt"/>
          <a:ea typeface="+mn-ea"/>
          <a:cs typeface="+mn-cs"/>
        </a:defRPr>
      </a:lvl8pPr>
      <a:lvl9pPr marL="1440000" indent="-182880" algn="l" defTabSz="731520" rtl="0" eaLnBrk="1" latinLnBrk="0" hangingPunct="1">
        <a:lnSpc>
          <a:spcPct val="85000"/>
        </a:lnSpc>
        <a:spcBef>
          <a:spcPts val="480"/>
        </a:spcBef>
        <a:buFont typeface="Arial" pitchFamily="34" charset="0"/>
        <a:buChar char=" "/>
        <a:defRPr sz="1440" kern="1200">
          <a:solidFill>
            <a:schemeClr val="tx1">
              <a:lumMod val="85000"/>
              <a:lumOff val="15000"/>
            </a:schemeClr>
          </a:solidFill>
          <a:latin typeface="+mn-lt"/>
          <a:ea typeface="+mn-ea"/>
          <a:cs typeface="+mn-cs"/>
        </a:defRPr>
      </a:lvl9pPr>
    </p:bodyStyle>
    <p:otherStyle>
      <a:defPPr>
        <a:defRPr lang="en-US"/>
      </a:defPPr>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31.sv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svg"/><Relationship Id="rId2" Type="http://schemas.openxmlformats.org/officeDocument/2006/relationships/image" Target="../media/image37.jpg"/><Relationship Id="rId1" Type="http://schemas.openxmlformats.org/officeDocument/2006/relationships/slideLayout" Target="../slideLayouts/slideLayout21.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3" Type="http://schemas.openxmlformats.org/officeDocument/2006/relationships/image" Target="../media/image44.jp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image" Target="../media/image43.jpg"/><Relationship Id="rId1" Type="http://schemas.openxmlformats.org/officeDocument/2006/relationships/slideLayout" Target="../slideLayouts/slideLayout14.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svg"/></Relationships>
</file>

<file path=ppt/slides/_rels/slide15.xml.rels><?xml version="1.0" encoding="UTF-8" standalone="yes"?>
<Relationships xmlns="http://schemas.openxmlformats.org/package/2006/relationships"><Relationship Id="rId8" Type="http://schemas.openxmlformats.org/officeDocument/2006/relationships/image" Target="../media/image58.jpg"/><Relationship Id="rId7" Type="http://schemas.openxmlformats.org/officeDocument/2006/relationships/image" Target="../media/image57.jpg"/><Relationship Id="rId12" Type="http://schemas.openxmlformats.org/officeDocument/2006/relationships/image" Target="../media/image62.svg"/><Relationship Id="rId2" Type="http://schemas.openxmlformats.org/officeDocument/2006/relationships/customXml" Target="../ink/ink1.xml"/><Relationship Id="rId1" Type="http://schemas.openxmlformats.org/officeDocument/2006/relationships/slideLayout" Target="../slideLayouts/slideLayout12.xml"/><Relationship Id="rId6" Type="http://schemas.openxmlformats.org/officeDocument/2006/relationships/image" Target="../media/image56.jpg"/><Relationship Id="rId11" Type="http://schemas.openxmlformats.org/officeDocument/2006/relationships/image" Target="../media/image61.png"/><Relationship Id="rId5" Type="http://schemas.openxmlformats.org/officeDocument/2006/relationships/image" Target="../media/image190.png"/><Relationship Id="rId10" Type="http://schemas.openxmlformats.org/officeDocument/2006/relationships/image" Target="../media/image60.svg"/><Relationship Id="rId9"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4.jpg"/><Relationship Id="rId7" Type="http://schemas.openxmlformats.org/officeDocument/2006/relationships/image" Target="../media/image68.jpg"/><Relationship Id="rId2" Type="http://schemas.openxmlformats.org/officeDocument/2006/relationships/image" Target="../media/image63.jpg"/><Relationship Id="rId1" Type="http://schemas.openxmlformats.org/officeDocument/2006/relationships/slideLayout" Target="../slideLayouts/slideLayout12.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g"/></Relationships>
</file>

<file path=ppt/slides/_rels/slide1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jpg"/><Relationship Id="rId7" Type="http://schemas.openxmlformats.org/officeDocument/2006/relationships/image" Target="../media/image73.sv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72.png"/><Relationship Id="rId5" Type="http://schemas.openxmlformats.org/officeDocument/2006/relationships/image" Target="../media/image71.jpg"/><Relationship Id="rId4" Type="http://schemas.openxmlformats.org/officeDocument/2006/relationships/image" Target="../media/image70.jpg"/><Relationship Id="rId9" Type="http://schemas.openxmlformats.org/officeDocument/2006/relationships/image" Target="../media/image75.svg"/></Relationships>
</file>

<file path=ppt/slides/_rels/slide1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storymaps.arcgis.com/stories/3c3aead5e2f24cd8a8e3eb2f6193b6c7"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81.JPEG"/><Relationship Id="rId1" Type="http://schemas.openxmlformats.org/officeDocument/2006/relationships/slideLayout" Target="../slideLayouts/slideLayout13.xml"/><Relationship Id="rId4" Type="http://schemas.openxmlformats.org/officeDocument/2006/relationships/image" Target="../media/image82.jpg"/></Relationships>
</file>

<file path=ppt/slides/_rels/slide2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9.jp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7.jpg"/><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pn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svg"/><Relationship Id="rId4" Type="http://schemas.microsoft.com/office/2007/relationships/hdphoto" Target="../media/hdphoto1.wdp"/><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29.jp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86000">
              <a:schemeClr val="bg2">
                <a:shade val="98000"/>
                <a:satMod val="120000"/>
                <a:lumMod val="98000"/>
              </a:schemeClr>
            </a:gs>
            <a:gs pos="12000">
              <a:schemeClr val="accent1">
                <a:lumMod val="40000"/>
                <a:lumOff val="6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4F1504A-25AF-516C-14C0-57B556D55AE7}"/>
              </a:ext>
            </a:extLst>
          </p:cNvPr>
          <p:cNvSpPr/>
          <p:nvPr/>
        </p:nvSpPr>
        <p:spPr>
          <a:xfrm>
            <a:off x="1" y="0"/>
            <a:ext cx="7315200" cy="10058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DA2B315-6BE8-A217-57D2-329195214353}"/>
              </a:ext>
            </a:extLst>
          </p:cNvPr>
          <p:cNvPicPr>
            <a:picLocks noChangeAspect="1"/>
          </p:cNvPicPr>
          <p:nvPr/>
        </p:nvPicPr>
        <p:blipFill>
          <a:blip r:embed="rId3"/>
          <a:srcRect l="-2448" r="2448" b="87349"/>
          <a:stretch>
            <a:fillRect/>
          </a:stretch>
        </p:blipFill>
        <p:spPr>
          <a:xfrm>
            <a:off x="-83756" y="95649"/>
            <a:ext cx="7315200" cy="1873500"/>
          </a:xfrm>
          <a:prstGeom prst="rect">
            <a:avLst/>
          </a:prstGeom>
        </p:spPr>
      </p:pic>
      <p:sp>
        <p:nvSpPr>
          <p:cNvPr id="11" name="Rectangle: Rounded Corners 10">
            <a:extLst>
              <a:ext uri="{FF2B5EF4-FFF2-40B4-BE49-F238E27FC236}">
                <a16:creationId xmlns:a16="http://schemas.microsoft.com/office/drawing/2014/main" id="{BC34480D-E0A1-2E2B-3C3F-5BA90EC69A45}"/>
              </a:ext>
            </a:extLst>
          </p:cNvPr>
          <p:cNvSpPr/>
          <p:nvPr/>
        </p:nvSpPr>
        <p:spPr>
          <a:xfrm>
            <a:off x="104521" y="9039421"/>
            <a:ext cx="7086853" cy="923331"/>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2EFDDD5-EDB4-5DAD-3530-67FF8DB781FD}"/>
              </a:ext>
            </a:extLst>
          </p:cNvPr>
          <p:cNvPicPr>
            <a:picLocks noChangeAspect="1"/>
          </p:cNvPicPr>
          <p:nvPr/>
        </p:nvPicPr>
        <p:blipFill>
          <a:blip r:embed="rId3"/>
          <a:stretch>
            <a:fillRect/>
          </a:stretch>
        </p:blipFill>
        <p:spPr>
          <a:xfrm>
            <a:off x="104521" y="1032399"/>
            <a:ext cx="7106158" cy="8934053"/>
          </a:xfrm>
          <a:prstGeom prst="rect">
            <a:avLst/>
          </a:prstGeom>
          <a:ln>
            <a:solidFill>
              <a:schemeClr val="tx1"/>
            </a:solidFill>
            <a:prstDash val="solid"/>
          </a:ln>
        </p:spPr>
      </p:pic>
      <p:sp>
        <p:nvSpPr>
          <p:cNvPr id="10" name="Rectangle: Rounded Corners 9">
            <a:extLst>
              <a:ext uri="{FF2B5EF4-FFF2-40B4-BE49-F238E27FC236}">
                <a16:creationId xmlns:a16="http://schemas.microsoft.com/office/drawing/2014/main" id="{07A596E2-AEBC-DFC2-62D7-1E971348B7A1}"/>
              </a:ext>
            </a:extLst>
          </p:cNvPr>
          <p:cNvSpPr/>
          <p:nvPr/>
        </p:nvSpPr>
        <p:spPr>
          <a:xfrm>
            <a:off x="306704" y="170277"/>
            <a:ext cx="6722746" cy="1622405"/>
          </a:xfrm>
          <a:prstGeom prst="roundRect">
            <a:avLst/>
          </a:prstGeom>
          <a:solidFill>
            <a:schemeClr val="tx2">
              <a:lumMod val="9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4900" dirty="0">
                <a:solidFill>
                  <a:srgbClr val="FF0000"/>
                </a:solidFill>
                <a:latin typeface="Congenial SemiBold" panose="02000503040000020004" pitchFamily="2" charset="0"/>
              </a:rPr>
              <a:t>Jefferson County Conservation District</a:t>
            </a:r>
          </a:p>
        </p:txBody>
      </p:sp>
      <p:sp>
        <p:nvSpPr>
          <p:cNvPr id="2" name="Rectangle: Rounded Corners 1">
            <a:extLst>
              <a:ext uri="{FF2B5EF4-FFF2-40B4-BE49-F238E27FC236}">
                <a16:creationId xmlns:a16="http://schemas.microsoft.com/office/drawing/2014/main" id="{D5CE853E-696E-218D-7BEF-3BA830AD8CB6}"/>
              </a:ext>
            </a:extLst>
          </p:cNvPr>
          <p:cNvSpPr/>
          <p:nvPr/>
        </p:nvSpPr>
        <p:spPr>
          <a:xfrm>
            <a:off x="306704" y="8954394"/>
            <a:ext cx="6677026" cy="923331"/>
          </a:xfrm>
          <a:prstGeom prst="roundRect">
            <a:avLst/>
          </a:prstGeom>
          <a:solidFill>
            <a:schemeClr val="tx2">
              <a:lumMod val="9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en-US" sz="4800" dirty="0">
                <a:solidFill>
                  <a:srgbClr val="FF0000"/>
                </a:solidFill>
                <a:latin typeface="Congenial SemiBold" panose="02000503040000020004" pitchFamily="2" charset="0"/>
              </a:rPr>
              <a:t>2025 Annual Report</a:t>
            </a:r>
          </a:p>
        </p:txBody>
      </p:sp>
    </p:spTree>
    <p:extLst>
      <p:ext uri="{BB962C8B-B14F-4D97-AF65-F5344CB8AC3E}">
        <p14:creationId xmlns:p14="http://schemas.microsoft.com/office/powerpoint/2010/main" val="2538960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34900">
              <a:schemeClr val="bg2"/>
            </a:gs>
            <a:gs pos="0">
              <a:schemeClr val="bg2">
                <a:tint val="90000"/>
                <a:satMod val="92000"/>
                <a:alpha val="0"/>
                <a:lumMod val="58000"/>
                <a:lumOff val="42000"/>
              </a:schemeClr>
            </a:gs>
            <a:gs pos="100000">
              <a:schemeClr val="accent2">
                <a:lumMod val="20000"/>
                <a:lumOff val="80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1093BCB-F983-2D12-38C4-2A8CA071EDA4}"/>
              </a:ext>
            </a:extLst>
          </p:cNvPr>
          <p:cNvSpPr>
            <a:spLocks noGrp="1"/>
          </p:cNvSpPr>
          <p:nvPr>
            <p:ph type="sldNum" sz="quarter" idx="4"/>
          </p:nvPr>
        </p:nvSpPr>
        <p:spPr/>
        <p:txBody>
          <a:bodyPr/>
          <a:lstStyle/>
          <a:p>
            <a:fld id="{C3DB2ADC-AF19-4574-8C10-79B5B04FCA27}" type="slidenum">
              <a:rPr lang="en-US" smtClean="0"/>
              <a:pPr/>
              <a:t>10</a:t>
            </a:fld>
            <a:endParaRPr lang="en-US" dirty="0"/>
          </a:p>
        </p:txBody>
      </p:sp>
      <p:sp>
        <p:nvSpPr>
          <p:cNvPr id="4" name="Title 1">
            <a:extLst>
              <a:ext uri="{FF2B5EF4-FFF2-40B4-BE49-F238E27FC236}">
                <a16:creationId xmlns:a16="http://schemas.microsoft.com/office/drawing/2014/main" id="{287D6176-E906-E69F-7A8B-DF2943289D70}"/>
              </a:ext>
            </a:extLst>
          </p:cNvPr>
          <p:cNvSpPr txBox="1">
            <a:spLocks/>
          </p:cNvSpPr>
          <p:nvPr/>
        </p:nvSpPr>
        <p:spPr>
          <a:xfrm>
            <a:off x="1449041" y="372025"/>
            <a:ext cx="4874318" cy="486498"/>
          </a:xfrm>
          <a:prstGeom prst="roundRect">
            <a:avLst/>
          </a:prstGeom>
          <a:solidFill>
            <a:schemeClr val="accent1">
              <a:lumMod val="60000"/>
              <a:lumOff val="40000"/>
            </a:schemeClr>
          </a:solidFill>
        </p:spPr>
        <p:txBody>
          <a:bodyPr vert="horz" lIns="91440" tIns="45720" rIns="91440" bIns="45720" rtlCol="0" anchor="t">
            <a:normAutofit fontScale="97500" lnSpcReduction="10000"/>
          </a:bodyPr>
          <a:lstStyle>
            <a:lvl1pPr algn="l" defTabSz="365760" rtl="0" eaLnBrk="1" latinLnBrk="0" hangingPunct="1">
              <a:spcBef>
                <a:spcPct val="0"/>
              </a:spcBef>
              <a:buNone/>
              <a:defRPr sz="192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a:solidFill>
                  <a:schemeClr val="tx1"/>
                </a:solidFill>
                <a:latin typeface="Georgia Pro"/>
              </a:rPr>
              <a:t>Agricultural Technical Assistance</a:t>
            </a:r>
          </a:p>
        </p:txBody>
      </p:sp>
      <p:sp>
        <p:nvSpPr>
          <p:cNvPr id="2" name="Content Placeholder 2">
            <a:extLst>
              <a:ext uri="{FF2B5EF4-FFF2-40B4-BE49-F238E27FC236}">
                <a16:creationId xmlns:a16="http://schemas.microsoft.com/office/drawing/2014/main" id="{0D010392-8198-A9C0-6120-9154E105058D}"/>
              </a:ext>
            </a:extLst>
          </p:cNvPr>
          <p:cNvSpPr txBox="1">
            <a:spLocks/>
          </p:cNvSpPr>
          <p:nvPr/>
        </p:nvSpPr>
        <p:spPr>
          <a:xfrm>
            <a:off x="712180" y="1264397"/>
            <a:ext cx="6361043" cy="4281335"/>
          </a:xfrm>
          <a:prstGeom prst="rect">
            <a:avLst/>
          </a:prstGeom>
        </p:spPr>
        <p:txBody>
          <a:bodyPr>
            <a:normAutofit fontScale="92500" lnSpcReduction="20000"/>
          </a:bodyPr>
          <a:lstStyle>
            <a:lvl1pPr marL="274320" indent="-274320" algn="l" defTabSz="365760" rtl="0" eaLnBrk="1" latinLnBrk="0" hangingPunct="1">
              <a:spcBef>
                <a:spcPts val="800"/>
              </a:spcBef>
              <a:spcAft>
                <a:spcPts val="0"/>
              </a:spcAft>
              <a:buClr>
                <a:schemeClr val="accent1"/>
              </a:buClr>
              <a:buFont typeface="Wingdings 3" charset="2"/>
              <a:buChar char=""/>
              <a:defRPr sz="1440" kern="1200">
                <a:solidFill>
                  <a:schemeClr val="tx1">
                    <a:lumMod val="75000"/>
                    <a:lumOff val="25000"/>
                  </a:schemeClr>
                </a:solidFill>
                <a:latin typeface="+mn-lt"/>
                <a:ea typeface="+mn-ea"/>
                <a:cs typeface="+mn-cs"/>
              </a:defRPr>
            </a:lvl1pPr>
            <a:lvl2pPr marL="594360" indent="-228600" algn="l" defTabSz="365760" rtl="0" eaLnBrk="1" latinLnBrk="0" hangingPunct="1">
              <a:spcBef>
                <a:spcPts val="800"/>
              </a:spcBef>
              <a:spcAft>
                <a:spcPts val="0"/>
              </a:spcAft>
              <a:buClr>
                <a:schemeClr val="accent1"/>
              </a:buClr>
              <a:buFont typeface="Wingdings 3" charset="2"/>
              <a:buChar char=""/>
              <a:defRPr sz="1280" kern="1200">
                <a:solidFill>
                  <a:schemeClr val="tx1">
                    <a:lumMod val="75000"/>
                    <a:lumOff val="25000"/>
                  </a:schemeClr>
                </a:solidFill>
                <a:latin typeface="+mn-lt"/>
                <a:ea typeface="+mn-ea"/>
                <a:cs typeface="+mn-cs"/>
              </a:defRPr>
            </a:lvl2pPr>
            <a:lvl3pPr marL="914400" indent="-182880" algn="l" defTabSz="365760" rtl="0" eaLnBrk="1" latinLnBrk="0" hangingPunct="1">
              <a:spcBef>
                <a:spcPts val="800"/>
              </a:spcBef>
              <a:spcAft>
                <a:spcPts val="0"/>
              </a:spcAft>
              <a:buClr>
                <a:schemeClr val="accent1"/>
              </a:buClr>
              <a:buFont typeface="Wingdings 3" charset="2"/>
              <a:buChar char=""/>
              <a:defRPr sz="1120" kern="1200">
                <a:solidFill>
                  <a:schemeClr val="tx1">
                    <a:lumMod val="75000"/>
                    <a:lumOff val="25000"/>
                  </a:schemeClr>
                </a:solidFill>
                <a:latin typeface="+mn-lt"/>
                <a:ea typeface="+mn-ea"/>
                <a:cs typeface="+mn-cs"/>
              </a:defRPr>
            </a:lvl3pPr>
            <a:lvl4pPr marL="128016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4pPr>
            <a:lvl5pPr marL="164592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5pPr>
            <a:lvl6pPr marL="201168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6pPr>
            <a:lvl7pPr marL="237744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7pPr>
            <a:lvl8pPr marL="274320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8pPr>
            <a:lvl9pPr marL="310896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9pPr>
          </a:lstStyle>
          <a:p>
            <a:r>
              <a:rPr lang="en-US" sz="1800" b="1" dirty="0">
                <a:latin typeface="Georgia Pro Semibold" panose="02040702050405020303" pitchFamily="18" charset="0"/>
                <a:ea typeface="Calibri" panose="020F0502020204030204" pitchFamily="34" charset="0"/>
                <a:cs typeface="Times New Roman" panose="02020603050405020304" pitchFamily="18" charset="0"/>
              </a:rPr>
              <a:t>PA REAP</a:t>
            </a:r>
            <a:r>
              <a:rPr lang="en-US" sz="1800" dirty="0">
                <a:latin typeface="Georgia Pro" panose="02040502050405020303" pitchFamily="18" charset="0"/>
                <a:ea typeface="Calibri" panose="020F0502020204030204" pitchFamily="34" charset="0"/>
                <a:cs typeface="Times New Roman" panose="02020603050405020304" pitchFamily="18" charset="0"/>
              </a:rPr>
              <a:t>: The PA Resource Enhancement And Protection (REAP) Program is a state tax credit program administered by the PA State Conservation Commission in which farmers can apply for conservation best management practices (BMPs) they implement on their farm. The District assists farmers through the application process.</a:t>
            </a:r>
          </a:p>
          <a:p>
            <a:r>
              <a:rPr lang="en-US" sz="1800" b="1" dirty="0">
                <a:latin typeface="Georgia Pro" panose="02040502050405020303" pitchFamily="18" charset="0"/>
                <a:ea typeface="Verdana" panose="020B0604030504040204" pitchFamily="34" charset="0"/>
                <a:cs typeface="Helvetica" panose="020B0604020202020204" pitchFamily="34" charset="0"/>
              </a:rPr>
              <a:t>Farm Plans: </a:t>
            </a:r>
            <a:r>
              <a:rPr lang="en-US" sz="1800" dirty="0">
                <a:latin typeface="Georgia Pro" panose="02040502050405020303" pitchFamily="18" charset="0"/>
                <a:ea typeface="Verdana" panose="020B0604030504040204" pitchFamily="34" charset="0"/>
                <a:cs typeface="Helvetica" panose="020B0604020202020204" pitchFamily="34" charset="0"/>
              </a:rPr>
              <a:t>State required farm plans, including Manure Management Plans (MMPs) &amp; Agricultural Erosion and Sedimentation Control Plans (Ag E&amp;S Plans) are developed upon request. Nutrient Management Plans for non-CAOs are also developed upon request. </a:t>
            </a:r>
            <a:endParaRPr lang="en-US" sz="1800" dirty="0">
              <a:latin typeface="Georgia Pro" panose="02040502050405020303" pitchFamily="18" charset="0"/>
              <a:ea typeface="Calibri" panose="020F0502020204030204" pitchFamily="34" charset="0"/>
              <a:cs typeface="Times New Roman" panose="02020603050405020304" pitchFamily="18" charset="0"/>
            </a:endParaRPr>
          </a:p>
          <a:p>
            <a:r>
              <a:rPr lang="en-US" sz="1800" b="1" dirty="0">
                <a:latin typeface="Georgia Pro" panose="02040502050405020303" pitchFamily="18" charset="0"/>
              </a:rPr>
              <a:t>Soil Sampling:</a:t>
            </a:r>
            <a:r>
              <a:rPr lang="en-US" sz="1800" dirty="0">
                <a:latin typeface="Georgia Pro" panose="02040502050405020303" pitchFamily="18" charset="0"/>
              </a:rPr>
              <a:t> The district provided free soil sampling services to area farmers</a:t>
            </a:r>
          </a:p>
          <a:p>
            <a:r>
              <a:rPr lang="en-US" sz="1800" dirty="0">
                <a:latin typeface="Georgia Pro" panose="02040502050405020303" pitchFamily="18" charset="0"/>
              </a:rPr>
              <a:t> </a:t>
            </a:r>
            <a:r>
              <a:rPr lang="en-US" sz="1800" b="1" dirty="0">
                <a:latin typeface="Georgia Pro" panose="02040502050405020303" pitchFamily="18" charset="0"/>
              </a:rPr>
              <a:t>Agriculture Newsletters</a:t>
            </a:r>
            <a:r>
              <a:rPr lang="en-US" sz="1800" dirty="0">
                <a:latin typeface="Georgia Pro" panose="02040502050405020303" pitchFamily="18" charset="0"/>
              </a:rPr>
              <a:t> are developed on a quarterly basis and provide information on a variety of ag conservation topics, financial assistance opportunities, and upcoming events farmers may be interested in.</a:t>
            </a:r>
          </a:p>
        </p:txBody>
      </p:sp>
      <p:sp>
        <p:nvSpPr>
          <p:cNvPr id="3" name="TextBox 2">
            <a:extLst>
              <a:ext uri="{FF2B5EF4-FFF2-40B4-BE49-F238E27FC236}">
                <a16:creationId xmlns:a16="http://schemas.microsoft.com/office/drawing/2014/main" id="{14E7E8FD-E938-7BAE-0D9B-33F59527295D}"/>
              </a:ext>
            </a:extLst>
          </p:cNvPr>
          <p:cNvSpPr txBox="1"/>
          <p:nvPr/>
        </p:nvSpPr>
        <p:spPr>
          <a:xfrm>
            <a:off x="705678" y="5393634"/>
            <a:ext cx="5989983" cy="6140142"/>
          </a:xfrm>
          <a:prstGeom prst="rect">
            <a:avLst/>
          </a:prstGeom>
          <a:noFill/>
        </p:spPr>
        <p:txBody>
          <a:bodyPr wrap="square" rtlCol="0">
            <a:spAutoFit/>
          </a:bodyPr>
          <a:lstStyle/>
          <a:p>
            <a:r>
              <a:rPr lang="en-US" sz="1700" dirty="0">
                <a:latin typeface="Georgia Pro" panose="02040502050405020303" pitchFamily="18" charset="0"/>
              </a:rPr>
              <a:t>In 2025:</a:t>
            </a:r>
          </a:p>
          <a:p>
            <a:endParaRPr lang="en-US" sz="1700" dirty="0">
              <a:latin typeface="Georgia Pro" panose="02040502050405020303" pitchFamily="18" charset="0"/>
            </a:endParaRPr>
          </a:p>
          <a:p>
            <a:pPr marL="285750" indent="-285750">
              <a:buFont typeface="Arial" panose="020B0604020202020204" pitchFamily="34" charset="0"/>
              <a:buChar char="•"/>
            </a:pPr>
            <a:r>
              <a:rPr lang="en-US" sz="1700" dirty="0">
                <a:latin typeface="Georgia Pro" panose="02040502050405020303" pitchFamily="18" charset="0"/>
              </a:rPr>
              <a:t>REAP application assistance was provided for 5 farmers</a:t>
            </a:r>
          </a:p>
          <a:p>
            <a:r>
              <a:rPr lang="en-US" sz="1700" dirty="0">
                <a:latin typeface="Georgia Pro" panose="02040502050405020303" pitchFamily="18" charset="0"/>
              </a:rPr>
              <a:t>     implementing conservation best management practices.                                                                                      </a:t>
            </a:r>
          </a:p>
          <a:p>
            <a:pPr marL="285750" indent="-285750">
              <a:buFont typeface="Arial" panose="020B0604020202020204" pitchFamily="34" charset="0"/>
              <a:buChar char="•"/>
            </a:pPr>
            <a:endParaRPr lang="en-US" sz="1700" dirty="0">
              <a:latin typeface="Georgia Pro" panose="02040502050405020303" pitchFamily="18" charset="0"/>
            </a:endParaRPr>
          </a:p>
          <a:p>
            <a:pPr marL="285750" indent="-285750">
              <a:buFont typeface="Arial" panose="020B0604020202020204" pitchFamily="34" charset="0"/>
              <a:buChar char="•"/>
            </a:pPr>
            <a:r>
              <a:rPr lang="en-US" sz="1700" dirty="0">
                <a:latin typeface="Georgia Pro" panose="02040502050405020303" pitchFamily="18" charset="0"/>
              </a:rPr>
              <a:t> 8 Manure Management Plans,  2 NRCS 590 Nutrient Management Plans, and  3 Ag E&amp;S Plans were developed. </a:t>
            </a:r>
          </a:p>
          <a:p>
            <a:endParaRPr lang="en-US" sz="1700" dirty="0">
              <a:latin typeface="Georgia Pro" panose="02040502050405020303" pitchFamily="18" charset="0"/>
            </a:endParaRPr>
          </a:p>
          <a:p>
            <a:pPr marL="285750" indent="-285750">
              <a:buFont typeface="Arial" panose="020B0604020202020204" pitchFamily="34" charset="0"/>
              <a:buChar char="•"/>
            </a:pPr>
            <a:r>
              <a:rPr lang="en-US" sz="1700" dirty="0">
                <a:latin typeface="Georgia Pro" panose="02040502050405020303" pitchFamily="18" charset="0"/>
              </a:rPr>
              <a:t>137 soil sample test kits were distributed, with district staff taking 95 of these samples for area farmers. </a:t>
            </a:r>
          </a:p>
          <a:p>
            <a:endParaRPr lang="en-US" sz="1700" dirty="0">
              <a:latin typeface="Georgia Pro" panose="02040502050405020303" pitchFamily="18" charset="0"/>
            </a:endParaRPr>
          </a:p>
          <a:p>
            <a:pPr marL="285750" indent="-285750">
              <a:buFont typeface="Arial" panose="020B0604020202020204" pitchFamily="34" charset="0"/>
              <a:buChar char="•"/>
            </a:pPr>
            <a:r>
              <a:rPr lang="en-US" sz="1700" dirty="0">
                <a:latin typeface="Georgia Pro" panose="02040502050405020303" pitchFamily="18" charset="0"/>
              </a:rPr>
              <a:t>4 Agricultural Newsletters were developed and distributed to ~200 farmers on our mailing list. </a:t>
            </a:r>
          </a:p>
          <a:p>
            <a:pPr marL="285750" indent="-285750">
              <a:buFont typeface="Arial" panose="020B0604020202020204" pitchFamily="34" charset="0"/>
              <a:buChar char="•"/>
            </a:pPr>
            <a:endParaRPr lang="en-US" sz="1700" dirty="0">
              <a:latin typeface="Georgia Pro" panose="02040502050405020303" pitchFamily="18" charset="0"/>
            </a:endParaRPr>
          </a:p>
          <a:p>
            <a:pPr marL="285750" indent="-285750">
              <a:buFont typeface="Arial" panose="020B0604020202020204" pitchFamily="34" charset="0"/>
              <a:buChar char="•"/>
            </a:pPr>
            <a:endParaRPr lang="en-US" sz="1700" dirty="0">
              <a:latin typeface="Georgia Pro" panose="02040502050405020303" pitchFamily="18" charset="0"/>
            </a:endParaRPr>
          </a:p>
          <a:p>
            <a:pPr marL="285750" indent="-285750">
              <a:buFont typeface="Arial" panose="020B0604020202020204" pitchFamily="34" charset="0"/>
              <a:buChar char="•"/>
            </a:pPr>
            <a:endParaRPr lang="en-US" sz="1700" dirty="0">
              <a:latin typeface="Georgia Pro" panose="02040502050405020303" pitchFamily="18" charset="0"/>
            </a:endParaRPr>
          </a:p>
          <a:p>
            <a:pPr marL="285750" indent="-285750">
              <a:buFont typeface="Arial" panose="020B0604020202020204" pitchFamily="34" charset="0"/>
              <a:buChar char="•"/>
            </a:pPr>
            <a:endParaRPr lang="en-US" sz="1700" dirty="0">
              <a:latin typeface="Georgia Pro" panose="02040502050405020303" pitchFamily="18" charset="0"/>
            </a:endParaRPr>
          </a:p>
          <a:p>
            <a:pPr marL="285750" indent="-285750">
              <a:buFont typeface="Arial" panose="020B0604020202020204" pitchFamily="34" charset="0"/>
              <a:buChar char="•"/>
            </a:pPr>
            <a:endParaRPr lang="en-US" sz="1700" dirty="0">
              <a:latin typeface="Georgia Pro" panose="02040502050405020303" pitchFamily="18" charset="0"/>
            </a:endParaRPr>
          </a:p>
          <a:p>
            <a:pPr marL="285750" indent="-285750">
              <a:buFont typeface="Arial" panose="020B0604020202020204" pitchFamily="34" charset="0"/>
              <a:buChar char="•"/>
            </a:pPr>
            <a:endParaRPr lang="en-US" sz="1700" dirty="0">
              <a:latin typeface="Georgia Pro" panose="02040502050405020303" pitchFamily="18" charset="0"/>
            </a:endParaRPr>
          </a:p>
          <a:p>
            <a:pPr marL="285750" indent="-285750">
              <a:buFont typeface="Wingdings" panose="05000000000000000000" pitchFamily="2" charset="2"/>
              <a:buChar char="Ø"/>
            </a:pPr>
            <a:endParaRPr lang="en-US" sz="1700" dirty="0">
              <a:latin typeface="Georgia Pro" panose="02040502050405020303" pitchFamily="18" charset="0"/>
            </a:endParaRPr>
          </a:p>
          <a:p>
            <a:pPr marL="285750" indent="-285750">
              <a:buFont typeface="Wingdings" panose="05000000000000000000" pitchFamily="2" charset="2"/>
              <a:buChar char="Ø"/>
            </a:pPr>
            <a:endParaRPr lang="en-US" sz="1700" dirty="0">
              <a:latin typeface="Georgia Pro" panose="02040502050405020303" pitchFamily="18" charset="0"/>
            </a:endParaRPr>
          </a:p>
          <a:p>
            <a:pPr marL="285750" indent="-285750">
              <a:buFont typeface="Wingdings" panose="05000000000000000000" pitchFamily="2" charset="2"/>
              <a:buChar char="Ø"/>
            </a:pPr>
            <a:endParaRPr lang="en-US" dirty="0"/>
          </a:p>
          <a:p>
            <a:endParaRPr lang="en-US" dirty="0"/>
          </a:p>
        </p:txBody>
      </p:sp>
      <p:pic>
        <p:nvPicPr>
          <p:cNvPr id="10" name="Graphic 9" descr="Farm scene outline">
            <a:extLst>
              <a:ext uri="{FF2B5EF4-FFF2-40B4-BE49-F238E27FC236}">
                <a16:creationId xmlns:a16="http://schemas.microsoft.com/office/drawing/2014/main" id="{7B12592D-DD11-5605-0AFF-A9EB8C6E0E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4405" y="1660637"/>
            <a:ext cx="7529606" cy="7529606"/>
          </a:xfrm>
          <a:prstGeom prst="rect">
            <a:avLst/>
          </a:prstGeom>
        </p:spPr>
      </p:pic>
    </p:spTree>
    <p:extLst>
      <p:ext uri="{BB962C8B-B14F-4D97-AF65-F5344CB8AC3E}">
        <p14:creationId xmlns:p14="http://schemas.microsoft.com/office/powerpoint/2010/main" val="2260296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alpha val="78000"/>
          </a:schemeClr>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587A7F2D-4A90-8FE2-1F16-0A0F298D346E}"/>
              </a:ext>
            </a:extLst>
          </p:cNvPr>
          <p:cNvSpPr/>
          <p:nvPr/>
        </p:nvSpPr>
        <p:spPr>
          <a:xfrm>
            <a:off x="2163990" y="6111240"/>
            <a:ext cx="2590890" cy="50134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B94414A2-25F9-7944-0EF1-05A50908B94E}"/>
              </a:ext>
            </a:extLst>
          </p:cNvPr>
          <p:cNvSpPr txBox="1">
            <a:spLocks/>
          </p:cNvSpPr>
          <p:nvPr/>
        </p:nvSpPr>
        <p:spPr>
          <a:xfrm>
            <a:off x="443345" y="474015"/>
            <a:ext cx="6470073" cy="501345"/>
          </a:xfrm>
          <a:prstGeom prst="roundRect">
            <a:avLst/>
          </a:prstGeom>
          <a:solidFill>
            <a:schemeClr val="accent1">
              <a:lumMod val="60000"/>
              <a:lumOff val="40000"/>
              <a:alpha val="82000"/>
            </a:schemeClr>
          </a:solidFill>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b="1" dirty="0">
                <a:solidFill>
                  <a:srgbClr val="FF0000"/>
                </a:solidFill>
              </a:rPr>
              <a:t>Agriculture Conservation Assistance Program (ACAP)</a:t>
            </a:r>
            <a:endParaRPr lang="en-US" sz="2400" b="1" dirty="0">
              <a:solidFill>
                <a:srgbClr val="FF0000"/>
              </a:solidFill>
              <a:latin typeface="Georgia Pro"/>
            </a:endParaRPr>
          </a:p>
        </p:txBody>
      </p:sp>
      <p:sp>
        <p:nvSpPr>
          <p:cNvPr id="4" name="Title 1">
            <a:extLst>
              <a:ext uri="{FF2B5EF4-FFF2-40B4-BE49-F238E27FC236}">
                <a16:creationId xmlns:a16="http://schemas.microsoft.com/office/drawing/2014/main" id="{4DFFF17E-8757-C6AC-4CF3-068995019A13}"/>
              </a:ext>
            </a:extLst>
          </p:cNvPr>
          <p:cNvSpPr txBox="1">
            <a:spLocks/>
          </p:cNvSpPr>
          <p:nvPr/>
        </p:nvSpPr>
        <p:spPr>
          <a:xfrm>
            <a:off x="656705" y="1959275"/>
            <a:ext cx="6018624" cy="4620255"/>
          </a:xfrm>
          <a:prstGeom prst="rect">
            <a:avLst/>
          </a:prstGeom>
        </p:spPr>
        <p:txBody>
          <a:bodyPr vert="horz" lIns="91440" tIns="45720" rIns="91440" bIns="45720" rtlCol="0" anchor="b">
            <a:noAutofit/>
          </a:bodyPr>
          <a:lstStyle>
            <a:lvl1pPr algn="l" defTabSz="365760" rtl="0" eaLnBrk="1" latinLnBrk="0" hangingPunct="1">
              <a:spcBef>
                <a:spcPct val="0"/>
              </a:spcBef>
              <a:buNone/>
              <a:defRPr sz="192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a:solidFill>
                  <a:schemeClr val="tx1"/>
                </a:solidFill>
                <a:latin typeface="Georgia Pro" panose="02040502050405020303" pitchFamily="18" charset="0"/>
              </a:rPr>
              <a:t>The Agriculture Conservation Assistance program (ACAP) awards grants to Pennsylvania farmers to install best management practices (BMPs) on their farms that reduce pollution from entering streams and waterways. The program is an opportunity for farmers to install soil and water conservation practices that have shared environmental and farm management goals.  </a:t>
            </a:r>
            <a:br>
              <a:rPr lang="en-US" sz="1800" dirty="0">
                <a:solidFill>
                  <a:schemeClr val="tx1"/>
                </a:solidFill>
                <a:latin typeface="Georgia Pro" panose="02040502050405020303" pitchFamily="18" charset="0"/>
              </a:rPr>
            </a:br>
            <a:br>
              <a:rPr lang="en-US" sz="1800" b="1" dirty="0">
                <a:solidFill>
                  <a:schemeClr val="tx1"/>
                </a:solidFill>
                <a:latin typeface="Georgia Pro" panose="02040502050405020303" pitchFamily="18" charset="0"/>
              </a:rPr>
            </a:br>
            <a:r>
              <a:rPr lang="en-US" sz="1800" dirty="0">
                <a:solidFill>
                  <a:schemeClr val="tx1"/>
                </a:solidFill>
                <a:latin typeface="Georgia Pro" panose="02040502050405020303" pitchFamily="18" charset="0"/>
              </a:rPr>
              <a:t>The ACAP was created through the Clean Streams Fund to reduce non-point source pollution in the streams and surface waters of the Commonwealth. The State Conservation Commission is providing funding to many Pennsylvania Conservation Districts.</a:t>
            </a:r>
            <a:br>
              <a:rPr lang="en-US" sz="1800" dirty="0">
                <a:solidFill>
                  <a:schemeClr val="tx1"/>
                </a:solidFill>
                <a:latin typeface="Georgia Pro" panose="02040502050405020303" pitchFamily="18" charset="0"/>
              </a:rPr>
            </a:br>
            <a:br>
              <a:rPr lang="en-US" sz="1800" dirty="0">
                <a:solidFill>
                  <a:schemeClr val="tx1"/>
                </a:solidFill>
                <a:latin typeface="Georgia Pro" panose="02040502050405020303" pitchFamily="18" charset="0"/>
              </a:rPr>
            </a:br>
            <a:r>
              <a:rPr lang="en-US" sz="1800" dirty="0">
                <a:solidFill>
                  <a:schemeClr val="tx1"/>
                </a:solidFill>
                <a:latin typeface="Georgia Pro" panose="02040502050405020303" pitchFamily="18" charset="0"/>
              </a:rPr>
              <a:t>In 2025, 3 projects involving roofed heavy use area protections/manure storages were constructed.   </a:t>
            </a:r>
            <a:br>
              <a:rPr lang="en-US" sz="1800" dirty="0">
                <a:solidFill>
                  <a:schemeClr val="tx1"/>
                </a:solidFill>
                <a:latin typeface="Georgia Pro" panose="02040502050405020303" pitchFamily="18" charset="0"/>
              </a:rPr>
            </a:br>
            <a:endParaRPr lang="en-US" sz="1800" dirty="0">
              <a:solidFill>
                <a:schemeClr val="tx1"/>
              </a:solidFill>
              <a:latin typeface="Georgia Pro" panose="02040502050405020303" pitchFamily="18" charset="0"/>
            </a:endParaRPr>
          </a:p>
          <a:p>
            <a:r>
              <a:rPr lang="en-US" sz="1800" i="1" dirty="0">
                <a:solidFill>
                  <a:schemeClr val="tx1"/>
                </a:solidFill>
                <a:latin typeface="Georgia Pro" panose="02040502050405020303" pitchFamily="18" charset="0"/>
              </a:rPr>
              <a:t>                                        </a:t>
            </a:r>
          </a:p>
          <a:p>
            <a:r>
              <a:rPr lang="en-US" sz="1800" i="1" dirty="0">
                <a:solidFill>
                  <a:schemeClr val="tx1"/>
                </a:solidFill>
                <a:latin typeface="Georgia Pro" panose="02040502050405020303" pitchFamily="18" charset="0"/>
              </a:rPr>
              <a:t>				    </a:t>
            </a:r>
            <a:r>
              <a:rPr lang="en-US" sz="2500" i="1" dirty="0">
                <a:solidFill>
                  <a:schemeClr val="tx1"/>
                </a:solidFill>
                <a:latin typeface="Georgia Pro" panose="02040502050405020303" pitchFamily="18" charset="0"/>
              </a:rPr>
              <a:t>Snyder Project</a:t>
            </a:r>
          </a:p>
        </p:txBody>
      </p:sp>
      <p:pic>
        <p:nvPicPr>
          <p:cNvPr id="2" name="Picture 1" descr="A wooden structure in a muddy field&#10;&#10;AI-generated content may be incorrect.">
            <a:extLst>
              <a:ext uri="{FF2B5EF4-FFF2-40B4-BE49-F238E27FC236}">
                <a16:creationId xmlns:a16="http://schemas.microsoft.com/office/drawing/2014/main" id="{86FE72FB-06C8-974C-E32D-63CE323F7588}"/>
              </a:ext>
            </a:extLst>
          </p:cNvPr>
          <p:cNvPicPr>
            <a:picLocks noChangeAspect="1"/>
          </p:cNvPicPr>
          <p:nvPr/>
        </p:nvPicPr>
        <p:blipFill>
          <a:blip r:embed="rId3" cstate="print">
            <a:extLst>
              <a:ext uri="{28A0092B-C50C-407E-A947-70E740481C1C}">
                <a14:useLocalDpi xmlns:a14="http://schemas.microsoft.com/office/drawing/2010/main" val="0"/>
              </a:ext>
            </a:extLst>
          </a:blip>
          <a:srcRect t="11944" r="4326" b="33460"/>
          <a:stretch>
            <a:fillRect/>
          </a:stretch>
        </p:blipFill>
        <p:spPr>
          <a:xfrm>
            <a:off x="264621" y="6778463"/>
            <a:ext cx="3137527" cy="2406359"/>
          </a:xfrm>
          <a:prstGeom prst="rect">
            <a:avLst/>
          </a:prstGeom>
        </p:spPr>
      </p:pic>
      <p:pic>
        <p:nvPicPr>
          <p:cNvPr id="3" name="Picture 2">
            <a:extLst>
              <a:ext uri="{FF2B5EF4-FFF2-40B4-BE49-F238E27FC236}">
                <a16:creationId xmlns:a16="http://schemas.microsoft.com/office/drawing/2014/main" id="{181237D5-C60E-316F-CDE1-4DA7554F0CF1}"/>
              </a:ext>
            </a:extLst>
          </p:cNvPr>
          <p:cNvPicPr>
            <a:picLocks noChangeAspect="1"/>
          </p:cNvPicPr>
          <p:nvPr/>
        </p:nvPicPr>
        <p:blipFill>
          <a:blip r:embed="rId4"/>
          <a:stretch>
            <a:fillRect/>
          </a:stretch>
        </p:blipFill>
        <p:spPr>
          <a:xfrm>
            <a:off x="3677599" y="6778462"/>
            <a:ext cx="3357740" cy="2406359"/>
          </a:xfrm>
          <a:prstGeom prst="rect">
            <a:avLst/>
          </a:prstGeom>
        </p:spPr>
      </p:pic>
      <p:sp>
        <p:nvSpPr>
          <p:cNvPr id="5" name="TextBox 4">
            <a:extLst>
              <a:ext uri="{FF2B5EF4-FFF2-40B4-BE49-F238E27FC236}">
                <a16:creationId xmlns:a16="http://schemas.microsoft.com/office/drawing/2014/main" id="{DC65191C-CAD7-67AE-BC5D-14A2E509026E}"/>
              </a:ext>
            </a:extLst>
          </p:cNvPr>
          <p:cNvSpPr txBox="1"/>
          <p:nvPr/>
        </p:nvSpPr>
        <p:spPr>
          <a:xfrm>
            <a:off x="1401990" y="9187025"/>
            <a:ext cx="762000" cy="307777"/>
          </a:xfrm>
          <a:prstGeom prst="rect">
            <a:avLst/>
          </a:prstGeom>
          <a:noFill/>
        </p:spPr>
        <p:txBody>
          <a:bodyPr wrap="square">
            <a:spAutoFit/>
          </a:bodyPr>
          <a:lstStyle/>
          <a:p>
            <a:r>
              <a:rPr lang="en-US" sz="1400" b="1" i="1" dirty="0">
                <a:latin typeface="Canva Sans"/>
                <a:ea typeface="Canva Sans"/>
                <a:cs typeface="Canva Sans"/>
                <a:sym typeface="Canva Sans"/>
              </a:rPr>
              <a:t>Before</a:t>
            </a:r>
            <a:endParaRPr lang="en-US" sz="1400" i="1" dirty="0"/>
          </a:p>
        </p:txBody>
      </p:sp>
      <p:sp>
        <p:nvSpPr>
          <p:cNvPr id="6" name="TextBox 5">
            <a:extLst>
              <a:ext uri="{FF2B5EF4-FFF2-40B4-BE49-F238E27FC236}">
                <a16:creationId xmlns:a16="http://schemas.microsoft.com/office/drawing/2014/main" id="{8BF4EA0B-735D-2AD1-5846-329251916572}"/>
              </a:ext>
            </a:extLst>
          </p:cNvPr>
          <p:cNvSpPr txBox="1"/>
          <p:nvPr/>
        </p:nvSpPr>
        <p:spPr>
          <a:xfrm>
            <a:off x="5151212" y="9184822"/>
            <a:ext cx="606287" cy="307777"/>
          </a:xfrm>
          <a:prstGeom prst="rect">
            <a:avLst/>
          </a:prstGeom>
          <a:noFill/>
        </p:spPr>
        <p:txBody>
          <a:bodyPr wrap="square">
            <a:spAutoFit/>
          </a:bodyPr>
          <a:lstStyle/>
          <a:p>
            <a:r>
              <a:rPr lang="en-US" sz="1400" b="1" i="1" dirty="0">
                <a:latin typeface="Canva Sans"/>
                <a:ea typeface="Canva Sans"/>
                <a:cs typeface="Canva Sans"/>
                <a:sym typeface="Canva Sans"/>
              </a:rPr>
              <a:t>After</a:t>
            </a:r>
            <a:endParaRPr lang="en-US" sz="1400" i="1" dirty="0"/>
          </a:p>
        </p:txBody>
      </p:sp>
    </p:spTree>
    <p:extLst>
      <p:ext uri="{BB962C8B-B14F-4D97-AF65-F5344CB8AC3E}">
        <p14:creationId xmlns:p14="http://schemas.microsoft.com/office/powerpoint/2010/main" val="1716896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34900">
              <a:schemeClr val="bg2"/>
            </a:gs>
            <a:gs pos="0">
              <a:schemeClr val="bg2">
                <a:tint val="90000"/>
                <a:satMod val="92000"/>
                <a:alpha val="0"/>
                <a:lumMod val="58000"/>
                <a:lumOff val="42000"/>
              </a:schemeClr>
            </a:gs>
            <a:gs pos="100000">
              <a:schemeClr val="accent2">
                <a:lumMod val="20000"/>
                <a:lumOff val="80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B0F4AF-5206-3C2C-2BC9-F211C998AAE0}"/>
              </a:ext>
            </a:extLst>
          </p:cNvPr>
          <p:cNvSpPr txBox="1">
            <a:spLocks/>
          </p:cNvSpPr>
          <p:nvPr/>
        </p:nvSpPr>
        <p:spPr>
          <a:xfrm>
            <a:off x="1005840" y="167543"/>
            <a:ext cx="4724401" cy="600273"/>
          </a:xfrm>
          <a:prstGeom prst="rect">
            <a:avLst/>
          </a:prstGeom>
          <a:solidFill>
            <a:schemeClr val="bg2">
              <a:lumMod val="75000"/>
            </a:schemeClr>
          </a:solidFill>
        </p:spPr>
        <p:txBody>
          <a:bodyPr/>
          <a:lstStyle>
            <a:lvl1pPr algn="l" defTabSz="365760" rtl="0" eaLnBrk="1" latinLnBrk="0" hangingPunct="1">
              <a:spcBef>
                <a:spcPct val="0"/>
              </a:spcBef>
              <a:buNone/>
              <a:defRPr sz="288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500" dirty="0">
                <a:solidFill>
                  <a:srgbClr val="002060"/>
                </a:solidFill>
                <a:latin typeface="Georgia Pro"/>
              </a:rPr>
              <a:t>Outreach &amp; Education</a:t>
            </a:r>
          </a:p>
        </p:txBody>
      </p:sp>
      <p:sp>
        <p:nvSpPr>
          <p:cNvPr id="5" name="TextBox 4">
            <a:extLst>
              <a:ext uri="{FF2B5EF4-FFF2-40B4-BE49-F238E27FC236}">
                <a16:creationId xmlns:a16="http://schemas.microsoft.com/office/drawing/2014/main" id="{2D3F585E-6B73-E850-DE03-EA0610396EAC}"/>
              </a:ext>
            </a:extLst>
          </p:cNvPr>
          <p:cNvSpPr txBox="1"/>
          <p:nvPr/>
        </p:nvSpPr>
        <p:spPr>
          <a:xfrm>
            <a:off x="271127" y="7398246"/>
            <a:ext cx="3148073" cy="1708160"/>
          </a:xfrm>
          <a:prstGeom prst="rect">
            <a:avLst/>
          </a:prstGeom>
          <a:solidFill>
            <a:schemeClr val="bg1">
              <a:alpha val="50000"/>
            </a:schemeClr>
          </a:solidFill>
        </p:spPr>
        <p:txBody>
          <a:bodyPr wrap="square">
            <a:spAutoFit/>
          </a:bodyPr>
          <a:lstStyle/>
          <a:p>
            <a:r>
              <a:rPr lang="en-US" sz="1500" dirty="0">
                <a:latin typeface="Georgia Pro Semibold" panose="02040702050405020303" pitchFamily="18" charset="0"/>
              </a:rPr>
              <a:t>Blue Bird Box Workshop</a:t>
            </a:r>
          </a:p>
          <a:p>
            <a:pPr marL="0" indent="0">
              <a:buNone/>
            </a:pPr>
            <a:r>
              <a:rPr lang="en-US" sz="1500" dirty="0">
                <a:latin typeface="Georgia Pro" panose="02040502050405020303" pitchFamily="18" charset="0"/>
              </a:rPr>
              <a:t>A blue bird box building event was held with the Game Commission to learn about Bluebirds and build a box that would encourage nesting.  free boxes were provided by the Game Commission.</a:t>
            </a:r>
          </a:p>
        </p:txBody>
      </p:sp>
      <p:sp>
        <p:nvSpPr>
          <p:cNvPr id="7" name="TextBox 6">
            <a:extLst>
              <a:ext uri="{FF2B5EF4-FFF2-40B4-BE49-F238E27FC236}">
                <a16:creationId xmlns:a16="http://schemas.microsoft.com/office/drawing/2014/main" id="{373ED477-ED77-7649-87F2-28555D072AA4}"/>
              </a:ext>
            </a:extLst>
          </p:cNvPr>
          <p:cNvSpPr txBox="1"/>
          <p:nvPr/>
        </p:nvSpPr>
        <p:spPr>
          <a:xfrm>
            <a:off x="410302" y="1474776"/>
            <a:ext cx="3008898" cy="1938992"/>
          </a:xfrm>
          <a:prstGeom prst="rect">
            <a:avLst/>
          </a:prstGeom>
          <a:solidFill>
            <a:schemeClr val="bg1">
              <a:alpha val="50000"/>
            </a:schemeClr>
          </a:solidFill>
        </p:spPr>
        <p:txBody>
          <a:bodyPr wrap="square">
            <a:spAutoFit/>
          </a:bodyPr>
          <a:lstStyle/>
          <a:p>
            <a:r>
              <a:rPr lang="en-US" sz="1500" dirty="0">
                <a:latin typeface="Georgia Pro Semibold" panose="02040702050405020303" pitchFamily="18" charset="0"/>
              </a:rPr>
              <a:t>Vernal Pool Tours</a:t>
            </a:r>
          </a:p>
          <a:p>
            <a:pPr marL="0" indent="0" algn="just">
              <a:buNone/>
            </a:pPr>
            <a:r>
              <a:rPr lang="en-US" sz="1500" dirty="0">
                <a:latin typeface="Georgia Pro" panose="02040502050405020303" pitchFamily="18" charset="0"/>
              </a:rPr>
              <a:t>The fourth annual vernal pool tours were held with DCNR. This event allowed people to experience an amphibian migration to a vernal pool habitat. Approximately 20 people attended. </a:t>
            </a:r>
          </a:p>
        </p:txBody>
      </p:sp>
      <p:sp>
        <p:nvSpPr>
          <p:cNvPr id="2" name="TextBox 1">
            <a:extLst>
              <a:ext uri="{FF2B5EF4-FFF2-40B4-BE49-F238E27FC236}">
                <a16:creationId xmlns:a16="http://schemas.microsoft.com/office/drawing/2014/main" id="{40C12971-EDE8-D153-D0CB-62251B7B3796}"/>
              </a:ext>
            </a:extLst>
          </p:cNvPr>
          <p:cNvSpPr txBox="1"/>
          <p:nvPr/>
        </p:nvSpPr>
        <p:spPr>
          <a:xfrm>
            <a:off x="3574529" y="3866276"/>
            <a:ext cx="3374911" cy="2631490"/>
          </a:xfrm>
          <a:prstGeom prst="rect">
            <a:avLst/>
          </a:prstGeom>
          <a:solidFill>
            <a:schemeClr val="bg1">
              <a:alpha val="50000"/>
            </a:schemeClr>
          </a:solidFill>
        </p:spPr>
        <p:txBody>
          <a:bodyPr wrap="square">
            <a:spAutoFit/>
          </a:bodyPr>
          <a:lstStyle/>
          <a:p>
            <a:pPr algn="just"/>
            <a:r>
              <a:rPr lang="en-US" sz="1500" dirty="0">
                <a:latin typeface="Georgia Pro Semibold" panose="02040702050405020303" pitchFamily="18" charset="0"/>
              </a:rPr>
              <a:t> Farmer Workshop</a:t>
            </a:r>
          </a:p>
          <a:p>
            <a:pPr marL="0" indent="0" algn="just">
              <a:buNone/>
            </a:pPr>
            <a:r>
              <a:rPr lang="en-US" sz="1500" dirty="0">
                <a:latin typeface="Georgia Pro" panose="02040502050405020303" pitchFamily="18" charset="0"/>
              </a:rPr>
              <a:t>The District held a Farmer Workshop on  February 21, 2025. </a:t>
            </a:r>
            <a:r>
              <a:rPr lang="en-US" sz="1500" dirty="0">
                <a:latin typeface="Georgia Pro" panose="02040502050405020303" pitchFamily="18" charset="0"/>
                <a:ea typeface="Calibri" panose="020F0502020204030204" pitchFamily="34" charset="0"/>
                <a:cs typeface="Aparajita" panose="02020603050405020304" pitchFamily="18" charset="0"/>
              </a:rPr>
              <a:t>Topics of discussion included Improving Soil Health on the Farm, Overview &amp; Recent Changes to the Manure Management Guidelines, Updates on Funding Programs, and Farm Pond Management</a:t>
            </a:r>
            <a:r>
              <a:rPr lang="en-US" sz="1500" dirty="0">
                <a:effectLst/>
                <a:latin typeface="Georgia Pro" panose="02040502050405020303" pitchFamily="18" charset="0"/>
                <a:ea typeface="Calibri" panose="020F0502020204030204" pitchFamily="34" charset="0"/>
                <a:cs typeface="Aparajita" panose="02020603050405020304" pitchFamily="18" charset="0"/>
              </a:rPr>
              <a:t>. The workshop was funded through a PACD NPS mini-grant. </a:t>
            </a:r>
          </a:p>
        </p:txBody>
      </p:sp>
      <p:pic>
        <p:nvPicPr>
          <p:cNvPr id="6" name="Picture 5">
            <a:extLst>
              <a:ext uri="{FF2B5EF4-FFF2-40B4-BE49-F238E27FC236}">
                <a16:creationId xmlns:a16="http://schemas.microsoft.com/office/drawing/2014/main" id="{3ACE45A5-9E25-C2AE-3F16-DEE8AC59D989}"/>
              </a:ext>
            </a:extLst>
          </p:cNvPr>
          <p:cNvPicPr>
            <a:picLocks noChangeAspect="1"/>
          </p:cNvPicPr>
          <p:nvPr/>
        </p:nvPicPr>
        <p:blipFill>
          <a:blip r:embed="rId2"/>
          <a:srcRect l="23436" t="25966"/>
          <a:stretch>
            <a:fillRect/>
          </a:stretch>
        </p:blipFill>
        <p:spPr>
          <a:xfrm>
            <a:off x="340715" y="4120728"/>
            <a:ext cx="3078485" cy="2232560"/>
          </a:xfrm>
          <a:prstGeom prst="rect">
            <a:avLst/>
          </a:prstGeom>
        </p:spPr>
      </p:pic>
      <p:pic>
        <p:nvPicPr>
          <p:cNvPr id="8" name="Picture 7">
            <a:extLst>
              <a:ext uri="{FF2B5EF4-FFF2-40B4-BE49-F238E27FC236}">
                <a16:creationId xmlns:a16="http://schemas.microsoft.com/office/drawing/2014/main" id="{24E465E9-F31C-2380-EAA6-3BA7A5C5BDFD}"/>
              </a:ext>
            </a:extLst>
          </p:cNvPr>
          <p:cNvPicPr>
            <a:picLocks noChangeAspect="1"/>
          </p:cNvPicPr>
          <p:nvPr/>
        </p:nvPicPr>
        <p:blipFill>
          <a:blip r:embed="rId3"/>
          <a:stretch>
            <a:fillRect/>
          </a:stretch>
        </p:blipFill>
        <p:spPr>
          <a:xfrm rot="10800000">
            <a:off x="3657600" y="1060555"/>
            <a:ext cx="3358125" cy="2518594"/>
          </a:xfrm>
          <a:prstGeom prst="rect">
            <a:avLst/>
          </a:prstGeom>
        </p:spPr>
      </p:pic>
      <p:pic>
        <p:nvPicPr>
          <p:cNvPr id="10" name="Picture 9">
            <a:extLst>
              <a:ext uri="{FF2B5EF4-FFF2-40B4-BE49-F238E27FC236}">
                <a16:creationId xmlns:a16="http://schemas.microsoft.com/office/drawing/2014/main" id="{29814B9A-F489-A7BB-5000-BB52E742C7E4}"/>
              </a:ext>
            </a:extLst>
          </p:cNvPr>
          <p:cNvPicPr>
            <a:picLocks noChangeAspect="1"/>
          </p:cNvPicPr>
          <p:nvPr/>
        </p:nvPicPr>
        <p:blipFill>
          <a:blip r:embed="rId4"/>
          <a:stretch>
            <a:fillRect/>
          </a:stretch>
        </p:blipFill>
        <p:spPr>
          <a:xfrm>
            <a:off x="3488788" y="6954582"/>
            <a:ext cx="3460652" cy="2595489"/>
          </a:xfrm>
          <a:prstGeom prst="rect">
            <a:avLst/>
          </a:prstGeom>
        </p:spPr>
      </p:pic>
    </p:spTree>
    <p:extLst>
      <p:ext uri="{BB962C8B-B14F-4D97-AF65-F5344CB8AC3E}">
        <p14:creationId xmlns:p14="http://schemas.microsoft.com/office/powerpoint/2010/main" val="1706206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34900">
              <a:schemeClr val="bg2"/>
            </a:gs>
            <a:gs pos="0">
              <a:schemeClr val="bg2">
                <a:tint val="90000"/>
                <a:satMod val="92000"/>
                <a:alpha val="0"/>
                <a:lumMod val="58000"/>
                <a:lumOff val="42000"/>
              </a:schemeClr>
            </a:gs>
            <a:gs pos="100000">
              <a:schemeClr val="accent2">
                <a:lumMod val="20000"/>
                <a:lumOff val="80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95BC52-40B0-9848-FFA2-C18AC0CFEDEC}"/>
              </a:ext>
            </a:extLst>
          </p:cNvPr>
          <p:cNvSpPr txBox="1"/>
          <p:nvPr/>
        </p:nvSpPr>
        <p:spPr>
          <a:xfrm>
            <a:off x="334246" y="1088450"/>
            <a:ext cx="6646703" cy="2862322"/>
          </a:xfrm>
          <a:prstGeom prst="rect">
            <a:avLst/>
          </a:prstGeom>
          <a:solidFill>
            <a:schemeClr val="bg1">
              <a:alpha val="50000"/>
            </a:schemeClr>
          </a:solidFill>
        </p:spPr>
        <p:txBody>
          <a:bodyPr wrap="square">
            <a:spAutoFit/>
          </a:bodyPr>
          <a:lstStyle/>
          <a:p>
            <a:pPr algn="just"/>
            <a:r>
              <a:rPr lang="en-US" sz="1500" dirty="0">
                <a:latin typeface="Georgia Pro Semibold" panose="02040702050405020303" pitchFamily="18" charset="0"/>
              </a:rPr>
              <a:t>Western PA Grazing Conference</a:t>
            </a:r>
          </a:p>
          <a:p>
            <a:pPr algn="just"/>
            <a:endParaRPr lang="en-US" sz="800" dirty="0">
              <a:latin typeface="Georgia Pro Semibold" panose="02040702050405020303" pitchFamily="18" charset="0"/>
            </a:endParaRPr>
          </a:p>
          <a:p>
            <a:pPr marL="0" indent="0" algn="just">
              <a:buNone/>
            </a:pPr>
            <a:r>
              <a:rPr lang="en-US" sz="1500" dirty="0">
                <a:effectLst/>
                <a:latin typeface="Georgia Pro" panose="02040502050405020303" pitchFamily="18" charset="0"/>
                <a:ea typeface="Calibri" panose="020F0502020204030204" pitchFamily="34" charset="0"/>
              </a:rPr>
              <a:t>The 27</a:t>
            </a:r>
            <a:r>
              <a:rPr lang="en-US" sz="1500" baseline="30000" dirty="0">
                <a:effectLst/>
                <a:latin typeface="Georgia Pro" panose="02040502050405020303" pitchFamily="18" charset="0"/>
                <a:ea typeface="Calibri" panose="020F0502020204030204" pitchFamily="34" charset="0"/>
              </a:rPr>
              <a:t>th</a:t>
            </a:r>
            <a:r>
              <a:rPr lang="en-US" sz="1500" dirty="0">
                <a:effectLst/>
                <a:latin typeface="Georgia Pro" panose="02040502050405020303" pitchFamily="18" charset="0"/>
                <a:ea typeface="Calibri" panose="020F0502020204030204" pitchFamily="34" charset="0"/>
              </a:rPr>
              <a:t> Annual Western PA Grazing Conference was held on March 13, 2025 at the Trinity Point Church of God in Clarion, PA. This conference promotes sustainable grazing practices to </a:t>
            </a:r>
            <a:r>
              <a:rPr lang="en-US" sz="1500" dirty="0">
                <a:latin typeface="Georgia Pro" panose="02040502050405020303" pitchFamily="18" charset="0"/>
                <a:ea typeface="Calibri" panose="020F0502020204030204" pitchFamily="34" charset="0"/>
              </a:rPr>
              <a:t>farmers throughout PA and surrounding states</a:t>
            </a:r>
            <a:r>
              <a:rPr lang="en-US" sz="1500" dirty="0">
                <a:effectLst/>
                <a:latin typeface="Georgia Pro" panose="02040502050405020303" pitchFamily="18" charset="0"/>
                <a:ea typeface="Calibri" panose="020F0502020204030204" pitchFamily="34" charset="0"/>
              </a:rPr>
              <a:t>. </a:t>
            </a:r>
            <a:r>
              <a:rPr lang="en-US" sz="1500" dirty="0">
                <a:latin typeface="Georgia Pro" panose="02040502050405020303" pitchFamily="18" charset="0"/>
                <a:ea typeface="Calibri" panose="020F0502020204030204" pitchFamily="34" charset="0"/>
              </a:rPr>
              <a:t>The k</a:t>
            </a:r>
            <a:r>
              <a:rPr lang="en-US" sz="1500" dirty="0">
                <a:effectLst/>
                <a:latin typeface="Georgia Pro" panose="02040502050405020303" pitchFamily="18" charset="0"/>
                <a:ea typeface="Calibri" panose="020F0502020204030204" pitchFamily="34" charset="0"/>
              </a:rPr>
              <a:t>eynote speakers this year were Dr. Matt Poore of NCSU &amp; Triple Creek Ranch, VA, and Eli Mack of Mack Farms, PA. Over  170 people were in attendance. The District helps coordinate this conference every year as a member of the Western PA Grazing Conference Committee (Members include NRCS, Jefferson, Clarion, and Clearfield Conservation Districts, Penn State Extension, NW &amp; SW Project Grass, and local farmers). Grand support was provided by the PA Grazing Lands Coalition.</a:t>
            </a:r>
          </a:p>
        </p:txBody>
      </p:sp>
      <p:pic>
        <p:nvPicPr>
          <p:cNvPr id="4" name="Picture 3">
            <a:extLst>
              <a:ext uri="{FF2B5EF4-FFF2-40B4-BE49-F238E27FC236}">
                <a16:creationId xmlns:a16="http://schemas.microsoft.com/office/drawing/2014/main" id="{222D5E09-59FF-AF7C-B35F-AB8B18027A01}"/>
              </a:ext>
            </a:extLst>
          </p:cNvPr>
          <p:cNvPicPr>
            <a:picLocks noChangeAspect="1"/>
          </p:cNvPicPr>
          <p:nvPr/>
        </p:nvPicPr>
        <p:blipFill>
          <a:blip r:embed="rId2"/>
          <a:stretch>
            <a:fillRect/>
          </a:stretch>
        </p:blipFill>
        <p:spPr>
          <a:xfrm>
            <a:off x="403451" y="3851381"/>
            <a:ext cx="6508291" cy="2710070"/>
          </a:xfrm>
          <a:prstGeom prst="rect">
            <a:avLst/>
          </a:prstGeom>
        </p:spPr>
      </p:pic>
      <p:sp>
        <p:nvSpPr>
          <p:cNvPr id="8" name="TextBox 7">
            <a:extLst>
              <a:ext uri="{FF2B5EF4-FFF2-40B4-BE49-F238E27FC236}">
                <a16:creationId xmlns:a16="http://schemas.microsoft.com/office/drawing/2014/main" id="{98565FFF-4891-CB69-D17F-4BEF5CA1D98B}"/>
              </a:ext>
            </a:extLst>
          </p:cNvPr>
          <p:cNvSpPr txBox="1"/>
          <p:nvPr/>
        </p:nvSpPr>
        <p:spPr>
          <a:xfrm>
            <a:off x="403451" y="6923964"/>
            <a:ext cx="3254149" cy="2631490"/>
          </a:xfrm>
          <a:prstGeom prst="rect">
            <a:avLst/>
          </a:prstGeom>
          <a:solidFill>
            <a:schemeClr val="bg1">
              <a:alpha val="50000"/>
            </a:schemeClr>
          </a:solidFill>
        </p:spPr>
        <p:txBody>
          <a:bodyPr wrap="square">
            <a:spAutoFit/>
          </a:bodyPr>
          <a:lstStyle/>
          <a:p>
            <a:pPr marL="0" indent="0" algn="just">
              <a:buNone/>
            </a:pPr>
            <a:r>
              <a:rPr lang="en-US" sz="1500" b="1" dirty="0">
                <a:latin typeface="Georgia Pro" panose="02040502050405020303" pitchFamily="18" charset="0"/>
              </a:rPr>
              <a:t>Hay Production Workshop</a:t>
            </a:r>
            <a:endParaRPr lang="en-US" sz="1500" dirty="0">
              <a:latin typeface="Georgia Pro" panose="02040502050405020303" pitchFamily="18" charset="0"/>
            </a:endParaRPr>
          </a:p>
          <a:p>
            <a:pPr marL="0" indent="0" algn="just">
              <a:buNone/>
            </a:pPr>
            <a:r>
              <a:rPr lang="en-US" sz="1500" dirty="0">
                <a:latin typeface="Georgia Pro" panose="02040502050405020303" pitchFamily="18" charset="0"/>
              </a:rPr>
              <a:t>A Hay Production Workshop was held in collaboration with Penn State Extension at the District office on March 5th. Penn State educators discussed topics including soil fertility, weed control, and marketing your hay. Approximately 45 farmers were in attendance. Financial support for the workshop was provided by PA DEP. </a:t>
            </a:r>
            <a:endParaRPr lang="en-US" sz="1500" dirty="0">
              <a:effectLst/>
              <a:latin typeface="Georgia Pro" panose="02040502050405020303" pitchFamily="18" charset="0"/>
              <a:ea typeface="Calibri" panose="020F0502020204030204" pitchFamily="34" charset="0"/>
              <a:cs typeface="Aparajita" panose="02020603050405020304" pitchFamily="18" charset="0"/>
            </a:endParaRPr>
          </a:p>
        </p:txBody>
      </p:sp>
      <p:pic>
        <p:nvPicPr>
          <p:cNvPr id="12" name="Picture 11">
            <a:extLst>
              <a:ext uri="{FF2B5EF4-FFF2-40B4-BE49-F238E27FC236}">
                <a16:creationId xmlns:a16="http://schemas.microsoft.com/office/drawing/2014/main" id="{E74DAB63-365D-C168-F54A-81378BDA9620}"/>
              </a:ext>
            </a:extLst>
          </p:cNvPr>
          <p:cNvPicPr>
            <a:picLocks noChangeAspect="1"/>
          </p:cNvPicPr>
          <p:nvPr/>
        </p:nvPicPr>
        <p:blipFill>
          <a:blip r:embed="rId3"/>
          <a:srcRect l="2898" t="29076" r="1189" b="17573"/>
          <a:stretch>
            <a:fillRect/>
          </a:stretch>
        </p:blipFill>
        <p:spPr>
          <a:xfrm>
            <a:off x="3779807" y="7109495"/>
            <a:ext cx="3131935" cy="2045986"/>
          </a:xfrm>
          <a:prstGeom prst="rect">
            <a:avLst/>
          </a:prstGeom>
        </p:spPr>
      </p:pic>
      <p:sp>
        <p:nvSpPr>
          <p:cNvPr id="9" name="Title 1">
            <a:extLst>
              <a:ext uri="{FF2B5EF4-FFF2-40B4-BE49-F238E27FC236}">
                <a16:creationId xmlns:a16="http://schemas.microsoft.com/office/drawing/2014/main" id="{C665D324-5B64-B4BF-ED1F-2A426641C1E2}"/>
              </a:ext>
            </a:extLst>
          </p:cNvPr>
          <p:cNvSpPr txBox="1">
            <a:spLocks/>
          </p:cNvSpPr>
          <p:nvPr/>
        </p:nvSpPr>
        <p:spPr>
          <a:xfrm>
            <a:off x="152400" y="167543"/>
            <a:ext cx="6979920" cy="600273"/>
          </a:xfrm>
          <a:prstGeom prst="rect">
            <a:avLst/>
          </a:prstGeom>
          <a:solidFill>
            <a:schemeClr val="bg2">
              <a:lumMod val="75000"/>
            </a:schemeClr>
          </a:solidFill>
        </p:spPr>
        <p:txBody>
          <a:bodyPr/>
          <a:lstStyle>
            <a:lvl1pPr algn="l" defTabSz="365760" rtl="0" eaLnBrk="1" latinLnBrk="0" hangingPunct="1">
              <a:spcBef>
                <a:spcPct val="0"/>
              </a:spcBef>
              <a:buNone/>
              <a:defRPr sz="288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500" dirty="0">
                <a:solidFill>
                  <a:srgbClr val="002060"/>
                </a:solidFill>
                <a:latin typeface="Georgia Pro"/>
              </a:rPr>
              <a:t>Continued Outreach &amp; Education</a:t>
            </a:r>
          </a:p>
        </p:txBody>
      </p:sp>
      <p:pic>
        <p:nvPicPr>
          <p:cNvPr id="14" name="Graphic 13" descr="Cow outline">
            <a:extLst>
              <a:ext uri="{FF2B5EF4-FFF2-40B4-BE49-F238E27FC236}">
                <a16:creationId xmlns:a16="http://schemas.microsoft.com/office/drawing/2014/main" id="{8E0096D9-E0E0-D39E-60BC-1845E3F2D92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5204326" y="9324382"/>
            <a:ext cx="1036565" cy="792598"/>
          </a:xfrm>
          <a:prstGeom prst="rect">
            <a:avLst/>
          </a:prstGeom>
        </p:spPr>
      </p:pic>
      <p:pic>
        <p:nvPicPr>
          <p:cNvPr id="16" name="Graphic 15" descr="Crops with solid fill">
            <a:extLst>
              <a:ext uri="{FF2B5EF4-FFF2-40B4-BE49-F238E27FC236}">
                <a16:creationId xmlns:a16="http://schemas.microsoft.com/office/drawing/2014/main" id="{92E8E361-DC9D-362A-E142-AB6CA16E310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25527" y="9099285"/>
            <a:ext cx="1017695" cy="1017695"/>
          </a:xfrm>
          <a:prstGeom prst="rect">
            <a:avLst/>
          </a:prstGeom>
        </p:spPr>
      </p:pic>
    </p:spTree>
    <p:extLst>
      <p:ext uri="{BB962C8B-B14F-4D97-AF65-F5344CB8AC3E}">
        <p14:creationId xmlns:p14="http://schemas.microsoft.com/office/powerpoint/2010/main" val="925907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34900">
              <a:schemeClr val="bg2"/>
            </a:gs>
            <a:gs pos="0">
              <a:schemeClr val="bg2">
                <a:tint val="90000"/>
                <a:satMod val="92000"/>
                <a:alpha val="0"/>
                <a:lumMod val="58000"/>
                <a:lumOff val="42000"/>
              </a:schemeClr>
            </a:gs>
            <a:gs pos="100000">
              <a:schemeClr val="accent2">
                <a:lumMod val="20000"/>
                <a:lumOff val="80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BBCAA20-8B5C-DB50-B0F8-8D5A1B982E40}"/>
              </a:ext>
            </a:extLst>
          </p:cNvPr>
          <p:cNvSpPr txBox="1"/>
          <p:nvPr/>
        </p:nvSpPr>
        <p:spPr>
          <a:xfrm>
            <a:off x="275646" y="6355044"/>
            <a:ext cx="2765816" cy="1384995"/>
          </a:xfrm>
          <a:prstGeom prst="rect">
            <a:avLst/>
          </a:prstGeom>
          <a:solidFill>
            <a:schemeClr val="bg1">
              <a:alpha val="50000"/>
            </a:schemeClr>
          </a:solidFill>
        </p:spPr>
        <p:txBody>
          <a:bodyPr wrap="square">
            <a:spAutoFit/>
          </a:bodyPr>
          <a:lstStyle/>
          <a:p>
            <a:pPr marL="0" indent="0" algn="just">
              <a:buNone/>
            </a:pPr>
            <a:r>
              <a:rPr lang="en-US" sz="1400" b="1" dirty="0">
                <a:latin typeface="Georgia Pro" panose="02040502050405020303" pitchFamily="18" charset="0"/>
              </a:rPr>
              <a:t>4th Grade Heritage Park</a:t>
            </a:r>
          </a:p>
          <a:p>
            <a:pPr marL="0" indent="0" algn="just">
              <a:buNone/>
            </a:pPr>
            <a:r>
              <a:rPr lang="en-US" sz="1400" dirty="0">
                <a:latin typeface="Georgia Pro" panose="02040502050405020303" pitchFamily="18" charset="0"/>
              </a:rPr>
              <a:t>The JCCD assisted with two stations, pond critters, and native plant-pollinator ecology to Hickory Grove 4th Grade students.</a:t>
            </a:r>
          </a:p>
        </p:txBody>
      </p:sp>
      <p:sp>
        <p:nvSpPr>
          <p:cNvPr id="3" name="Content Placeholder 2">
            <a:extLst>
              <a:ext uri="{FF2B5EF4-FFF2-40B4-BE49-F238E27FC236}">
                <a16:creationId xmlns:a16="http://schemas.microsoft.com/office/drawing/2014/main" id="{B4982927-F752-7583-9ED9-52D86081FA76}"/>
              </a:ext>
            </a:extLst>
          </p:cNvPr>
          <p:cNvSpPr txBox="1">
            <a:spLocks/>
          </p:cNvSpPr>
          <p:nvPr/>
        </p:nvSpPr>
        <p:spPr>
          <a:xfrm>
            <a:off x="304217" y="1131558"/>
            <a:ext cx="3128095" cy="2768346"/>
          </a:xfrm>
          <a:prstGeom prst="rect">
            <a:avLst/>
          </a:prstGeom>
          <a:solidFill>
            <a:schemeClr val="bg1"/>
          </a:solidFill>
        </p:spPr>
        <p:txBody>
          <a:bodyPr>
            <a:normAutofit fontScale="55000" lnSpcReduction="20000"/>
          </a:bodyPr>
          <a:lstStyle>
            <a:lvl1pPr marL="274320" indent="-274320" algn="l" defTabSz="365760" rtl="0" eaLnBrk="1" latinLnBrk="0" hangingPunct="1">
              <a:spcBef>
                <a:spcPts val="800"/>
              </a:spcBef>
              <a:spcAft>
                <a:spcPts val="0"/>
              </a:spcAft>
              <a:buClr>
                <a:schemeClr val="accent1"/>
              </a:buClr>
              <a:buFont typeface="Wingdings 3" charset="2"/>
              <a:buChar char=""/>
              <a:defRPr sz="1440" kern="1200">
                <a:solidFill>
                  <a:schemeClr val="tx1">
                    <a:lumMod val="75000"/>
                    <a:lumOff val="25000"/>
                  </a:schemeClr>
                </a:solidFill>
                <a:latin typeface="+mn-lt"/>
                <a:ea typeface="+mn-ea"/>
                <a:cs typeface="+mn-cs"/>
              </a:defRPr>
            </a:lvl1pPr>
            <a:lvl2pPr marL="594360" indent="-228600" algn="l" defTabSz="365760" rtl="0" eaLnBrk="1" latinLnBrk="0" hangingPunct="1">
              <a:spcBef>
                <a:spcPts val="800"/>
              </a:spcBef>
              <a:spcAft>
                <a:spcPts val="0"/>
              </a:spcAft>
              <a:buClr>
                <a:schemeClr val="accent1"/>
              </a:buClr>
              <a:buFont typeface="Wingdings 3" charset="2"/>
              <a:buChar char=""/>
              <a:defRPr sz="1280" kern="1200">
                <a:solidFill>
                  <a:schemeClr val="tx1">
                    <a:lumMod val="75000"/>
                    <a:lumOff val="25000"/>
                  </a:schemeClr>
                </a:solidFill>
                <a:latin typeface="+mn-lt"/>
                <a:ea typeface="+mn-ea"/>
                <a:cs typeface="+mn-cs"/>
              </a:defRPr>
            </a:lvl2pPr>
            <a:lvl3pPr marL="914400" indent="-182880" algn="l" defTabSz="365760" rtl="0" eaLnBrk="1" latinLnBrk="0" hangingPunct="1">
              <a:spcBef>
                <a:spcPts val="800"/>
              </a:spcBef>
              <a:spcAft>
                <a:spcPts val="0"/>
              </a:spcAft>
              <a:buClr>
                <a:schemeClr val="accent1"/>
              </a:buClr>
              <a:buFont typeface="Wingdings 3" charset="2"/>
              <a:buChar char=""/>
              <a:defRPr sz="1120" kern="1200">
                <a:solidFill>
                  <a:schemeClr val="tx1">
                    <a:lumMod val="75000"/>
                    <a:lumOff val="25000"/>
                  </a:schemeClr>
                </a:solidFill>
                <a:latin typeface="+mn-lt"/>
                <a:ea typeface="+mn-ea"/>
                <a:cs typeface="+mn-cs"/>
              </a:defRPr>
            </a:lvl3pPr>
            <a:lvl4pPr marL="128016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4pPr>
            <a:lvl5pPr marL="164592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5pPr>
            <a:lvl6pPr marL="201168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6pPr>
            <a:lvl7pPr marL="237744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7pPr>
            <a:lvl8pPr marL="274320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8pPr>
            <a:lvl9pPr marL="310896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9pPr>
          </a:lstStyle>
          <a:p>
            <a:pPr marL="0" indent="0" algn="just">
              <a:buFont typeface="Wingdings 3" charset="2"/>
              <a:buNone/>
            </a:pPr>
            <a:r>
              <a:rPr lang="en-US" sz="2500" b="1" dirty="0">
                <a:latin typeface="Georgia Pro" panose="02040502050405020303" pitchFamily="18" charset="0"/>
              </a:rPr>
              <a:t>Ag Safety Days</a:t>
            </a:r>
          </a:p>
          <a:p>
            <a:pPr marL="0" indent="0" algn="just">
              <a:buFont typeface="Wingdings 3" charset="2"/>
              <a:buNone/>
            </a:pPr>
            <a:endParaRPr lang="en-US" sz="2500" b="1" dirty="0">
              <a:latin typeface="Georgia Pro" panose="02040502050405020303" pitchFamily="18" charset="0"/>
            </a:endParaRPr>
          </a:p>
          <a:p>
            <a:pPr marL="0" indent="0" algn="just">
              <a:spcBef>
                <a:spcPts val="0"/>
              </a:spcBef>
              <a:buFont typeface="Wingdings 3" charset="2"/>
              <a:buNone/>
            </a:pPr>
            <a:r>
              <a:rPr lang="en-US" sz="2500" dirty="0">
                <a:latin typeface="Georgia Pro" panose="02040502050405020303" pitchFamily="18" charset="0"/>
                <a:ea typeface="Calibri" panose="020F0502020204030204" pitchFamily="34" charset="0"/>
              </a:rPr>
              <a:t>The 2025 Ag Safety Days, hosted by the Penn State Extension, was held on May 8</a:t>
            </a:r>
            <a:r>
              <a:rPr lang="en-US" sz="2500" baseline="30000" dirty="0">
                <a:latin typeface="Georgia Pro" panose="02040502050405020303" pitchFamily="18" charset="0"/>
                <a:ea typeface="Calibri" panose="020F0502020204030204" pitchFamily="34" charset="0"/>
              </a:rPr>
              <a:t>th</a:t>
            </a:r>
            <a:r>
              <a:rPr lang="en-US" sz="2500" dirty="0">
                <a:latin typeface="Georgia Pro" panose="02040502050405020303" pitchFamily="18" charset="0"/>
                <a:ea typeface="Calibri" panose="020F0502020204030204" pitchFamily="34" charset="0"/>
              </a:rPr>
              <a:t> &amp; 9</a:t>
            </a:r>
            <a:r>
              <a:rPr lang="en-US" sz="2500" baseline="30000" dirty="0">
                <a:latin typeface="Georgia Pro" panose="02040502050405020303" pitchFamily="18" charset="0"/>
                <a:ea typeface="Calibri" panose="020F0502020204030204" pitchFamily="34" charset="0"/>
              </a:rPr>
              <a:t>th</a:t>
            </a:r>
            <a:r>
              <a:rPr lang="en-US" sz="2500" dirty="0">
                <a:latin typeface="Georgia Pro" panose="02040502050405020303" pitchFamily="18" charset="0"/>
                <a:ea typeface="Calibri" panose="020F0502020204030204" pitchFamily="34" charset="0"/>
              </a:rPr>
              <a:t>, 2025. Over 300 second grade students from area schools including Brookville, Punxsutawney, and C.G. Johnson listened to presentations on various safety topics. Conservation District staff presented information on Poisonous Plants. Other stations included Firearms Safety, Electric Safety, Animal Safety, and many others. </a:t>
            </a:r>
            <a:endParaRPr lang="en-US" sz="2500" dirty="0">
              <a:latin typeface="Georgia Pro" panose="02040502050405020303" pitchFamily="18" charset="0"/>
            </a:endParaRPr>
          </a:p>
          <a:p>
            <a:pPr marL="0" indent="0">
              <a:buFont typeface="Wingdings 3" charset="2"/>
              <a:buNone/>
            </a:pPr>
            <a:endParaRPr lang="en-US" sz="2200" dirty="0">
              <a:latin typeface="Georgia Pro" panose="02040502050405020303" pitchFamily="18" charset="0"/>
            </a:endParaRPr>
          </a:p>
          <a:p>
            <a:endParaRPr lang="en-US" sz="1600" dirty="0">
              <a:latin typeface="Georgia Pro" panose="02040502050405020303" pitchFamily="18" charset="0"/>
            </a:endParaRPr>
          </a:p>
          <a:p>
            <a:endParaRPr lang="en-US" sz="1600" dirty="0">
              <a:latin typeface="Georgia Pro" panose="02040502050405020303" pitchFamily="18" charset="0"/>
            </a:endParaRPr>
          </a:p>
          <a:p>
            <a:pPr marL="0" indent="0">
              <a:buFont typeface="Wingdings 3" charset="2"/>
              <a:buNone/>
            </a:pPr>
            <a:endParaRPr lang="en-US" sz="1500" dirty="0"/>
          </a:p>
          <a:p>
            <a:endParaRPr lang="en-US" dirty="0"/>
          </a:p>
        </p:txBody>
      </p:sp>
      <p:pic>
        <p:nvPicPr>
          <p:cNvPr id="5" name="Picture 4">
            <a:extLst>
              <a:ext uri="{FF2B5EF4-FFF2-40B4-BE49-F238E27FC236}">
                <a16:creationId xmlns:a16="http://schemas.microsoft.com/office/drawing/2014/main" id="{AE4F23E4-5915-4ED3-DF0A-86C5D0EDF206}"/>
              </a:ext>
            </a:extLst>
          </p:cNvPr>
          <p:cNvPicPr>
            <a:picLocks noChangeAspect="1"/>
          </p:cNvPicPr>
          <p:nvPr/>
        </p:nvPicPr>
        <p:blipFill>
          <a:blip r:embed="rId2"/>
          <a:srcRect l="24909"/>
          <a:stretch>
            <a:fillRect/>
          </a:stretch>
        </p:blipFill>
        <p:spPr>
          <a:xfrm rot="16200000">
            <a:off x="4145399" y="1059261"/>
            <a:ext cx="2325505" cy="3301104"/>
          </a:xfrm>
          <a:prstGeom prst="rect">
            <a:avLst/>
          </a:prstGeom>
        </p:spPr>
      </p:pic>
      <p:pic>
        <p:nvPicPr>
          <p:cNvPr id="7" name="Picture 6">
            <a:extLst>
              <a:ext uri="{FF2B5EF4-FFF2-40B4-BE49-F238E27FC236}">
                <a16:creationId xmlns:a16="http://schemas.microsoft.com/office/drawing/2014/main" id="{4B57265B-E988-BD9A-CC03-5524497AA9CC}"/>
              </a:ext>
            </a:extLst>
          </p:cNvPr>
          <p:cNvPicPr>
            <a:picLocks noChangeAspect="1"/>
          </p:cNvPicPr>
          <p:nvPr/>
        </p:nvPicPr>
        <p:blipFill>
          <a:blip r:embed="rId3"/>
          <a:stretch>
            <a:fillRect/>
          </a:stretch>
        </p:blipFill>
        <p:spPr>
          <a:xfrm>
            <a:off x="3657599" y="4309242"/>
            <a:ext cx="3540421" cy="1439916"/>
          </a:xfrm>
          <a:prstGeom prst="rect">
            <a:avLst/>
          </a:prstGeom>
        </p:spPr>
      </p:pic>
      <p:sp>
        <p:nvSpPr>
          <p:cNvPr id="8" name="Content Placeholder 2">
            <a:extLst>
              <a:ext uri="{FF2B5EF4-FFF2-40B4-BE49-F238E27FC236}">
                <a16:creationId xmlns:a16="http://schemas.microsoft.com/office/drawing/2014/main" id="{288C3897-B593-E6C0-7FF2-9890F23A52D3}"/>
              </a:ext>
            </a:extLst>
          </p:cNvPr>
          <p:cNvSpPr txBox="1">
            <a:spLocks/>
          </p:cNvSpPr>
          <p:nvPr/>
        </p:nvSpPr>
        <p:spPr>
          <a:xfrm>
            <a:off x="247077" y="4245587"/>
            <a:ext cx="3185235" cy="1763774"/>
          </a:xfrm>
          <a:prstGeom prst="rect">
            <a:avLst/>
          </a:prstGeom>
          <a:solidFill>
            <a:schemeClr val="bg1"/>
          </a:solidFill>
        </p:spPr>
        <p:txBody>
          <a:bodyPr>
            <a:normAutofit fontScale="92500" lnSpcReduction="10000"/>
          </a:bodyPr>
          <a:lstStyle>
            <a:lvl1pPr marL="274320" indent="-274320" algn="l" defTabSz="365760" rtl="0" eaLnBrk="1" latinLnBrk="0" hangingPunct="1">
              <a:spcBef>
                <a:spcPts val="800"/>
              </a:spcBef>
              <a:spcAft>
                <a:spcPts val="0"/>
              </a:spcAft>
              <a:buClr>
                <a:schemeClr val="accent1"/>
              </a:buClr>
              <a:buFont typeface="Wingdings 3" charset="2"/>
              <a:buChar char=""/>
              <a:defRPr sz="1440" kern="1200">
                <a:solidFill>
                  <a:schemeClr val="tx1">
                    <a:lumMod val="75000"/>
                    <a:lumOff val="25000"/>
                  </a:schemeClr>
                </a:solidFill>
                <a:latin typeface="+mn-lt"/>
                <a:ea typeface="+mn-ea"/>
                <a:cs typeface="+mn-cs"/>
              </a:defRPr>
            </a:lvl1pPr>
            <a:lvl2pPr marL="594360" indent="-228600" algn="l" defTabSz="365760" rtl="0" eaLnBrk="1" latinLnBrk="0" hangingPunct="1">
              <a:spcBef>
                <a:spcPts val="800"/>
              </a:spcBef>
              <a:spcAft>
                <a:spcPts val="0"/>
              </a:spcAft>
              <a:buClr>
                <a:schemeClr val="accent1"/>
              </a:buClr>
              <a:buFont typeface="Wingdings 3" charset="2"/>
              <a:buChar char=""/>
              <a:defRPr sz="1280" kern="1200">
                <a:solidFill>
                  <a:schemeClr val="tx1">
                    <a:lumMod val="75000"/>
                    <a:lumOff val="25000"/>
                  </a:schemeClr>
                </a:solidFill>
                <a:latin typeface="+mn-lt"/>
                <a:ea typeface="+mn-ea"/>
                <a:cs typeface="+mn-cs"/>
              </a:defRPr>
            </a:lvl2pPr>
            <a:lvl3pPr marL="914400" indent="-182880" algn="l" defTabSz="365760" rtl="0" eaLnBrk="1" latinLnBrk="0" hangingPunct="1">
              <a:spcBef>
                <a:spcPts val="800"/>
              </a:spcBef>
              <a:spcAft>
                <a:spcPts val="0"/>
              </a:spcAft>
              <a:buClr>
                <a:schemeClr val="accent1"/>
              </a:buClr>
              <a:buFont typeface="Wingdings 3" charset="2"/>
              <a:buChar char=""/>
              <a:defRPr sz="1120" kern="1200">
                <a:solidFill>
                  <a:schemeClr val="tx1">
                    <a:lumMod val="75000"/>
                    <a:lumOff val="25000"/>
                  </a:schemeClr>
                </a:solidFill>
                <a:latin typeface="+mn-lt"/>
                <a:ea typeface="+mn-ea"/>
                <a:cs typeface="+mn-cs"/>
              </a:defRPr>
            </a:lvl3pPr>
            <a:lvl4pPr marL="128016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4pPr>
            <a:lvl5pPr marL="164592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5pPr>
            <a:lvl6pPr marL="201168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6pPr>
            <a:lvl7pPr marL="237744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7pPr>
            <a:lvl8pPr marL="274320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8pPr>
            <a:lvl9pPr marL="310896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9pPr>
          </a:lstStyle>
          <a:p>
            <a:pPr marL="0" indent="0" algn="just">
              <a:buFont typeface="Wingdings 3" charset="2"/>
              <a:buNone/>
            </a:pPr>
            <a:r>
              <a:rPr lang="en-US" sz="1400" b="1" dirty="0">
                <a:latin typeface="Georgia Pro" panose="02040502050405020303" pitchFamily="18" charset="0"/>
              </a:rPr>
              <a:t>Punxsutawney Christian School</a:t>
            </a:r>
          </a:p>
          <a:p>
            <a:pPr marL="0" indent="0" algn="just">
              <a:spcBef>
                <a:spcPts val="0"/>
              </a:spcBef>
              <a:buFont typeface="Wingdings 3" charset="2"/>
              <a:buNone/>
            </a:pPr>
            <a:endParaRPr lang="en-US" sz="800" b="1" dirty="0">
              <a:latin typeface="Georgia Pro" panose="02040502050405020303" pitchFamily="18" charset="0"/>
            </a:endParaRPr>
          </a:p>
          <a:p>
            <a:pPr marL="0" indent="0" algn="just">
              <a:spcBef>
                <a:spcPts val="0"/>
              </a:spcBef>
              <a:buFont typeface="Wingdings 3" charset="2"/>
              <a:buNone/>
            </a:pPr>
            <a:r>
              <a:rPr lang="en-US" sz="1500" dirty="0">
                <a:solidFill>
                  <a:schemeClr val="tx1"/>
                </a:solidFill>
                <a:latin typeface="Georgia Pro" panose="02040502050405020303" pitchFamily="18" charset="0"/>
              </a:rPr>
              <a:t>JCCD visited the ag class at Punxsutawney Christian School to discuss sources of non-point source pollution on the farm using the </a:t>
            </a:r>
            <a:r>
              <a:rPr lang="en-US" sz="1500" dirty="0" err="1">
                <a:solidFill>
                  <a:schemeClr val="tx1"/>
                </a:solidFill>
                <a:latin typeface="Georgia Pro" panose="02040502050405020303" pitchFamily="18" charset="0"/>
              </a:rPr>
              <a:t>Enviroscape</a:t>
            </a:r>
            <a:r>
              <a:rPr lang="en-US" sz="1500" dirty="0">
                <a:solidFill>
                  <a:schemeClr val="tx1"/>
                </a:solidFill>
                <a:latin typeface="Georgia Pro" panose="02040502050405020303" pitchFamily="18" charset="0"/>
              </a:rPr>
              <a:t>, and conservation practices that can be implemented to protect water quality. </a:t>
            </a:r>
          </a:p>
          <a:p>
            <a:pPr marL="0" indent="0" algn="just">
              <a:spcBef>
                <a:spcPts val="0"/>
              </a:spcBef>
              <a:buFont typeface="Wingdings 3" charset="2"/>
              <a:buNone/>
            </a:pPr>
            <a:endParaRPr lang="en-US" sz="1500" dirty="0">
              <a:latin typeface="Georgia Pro" panose="02040502050405020303" pitchFamily="18" charset="0"/>
            </a:endParaRPr>
          </a:p>
          <a:p>
            <a:endParaRPr lang="en-US" sz="1600" dirty="0">
              <a:latin typeface="Georgia Pro" panose="02040502050405020303" pitchFamily="18" charset="0"/>
            </a:endParaRPr>
          </a:p>
          <a:p>
            <a:endParaRPr lang="en-US" sz="1600" dirty="0">
              <a:latin typeface="Georgia Pro" panose="02040502050405020303" pitchFamily="18" charset="0"/>
            </a:endParaRPr>
          </a:p>
          <a:p>
            <a:pPr marL="0" indent="0">
              <a:buFont typeface="Wingdings 3" charset="2"/>
              <a:buNone/>
            </a:pPr>
            <a:endParaRPr lang="en-US" sz="1500" dirty="0"/>
          </a:p>
          <a:p>
            <a:endParaRPr lang="en-US" dirty="0"/>
          </a:p>
        </p:txBody>
      </p:sp>
      <p:pic>
        <p:nvPicPr>
          <p:cNvPr id="10" name="Picture 9">
            <a:extLst>
              <a:ext uri="{FF2B5EF4-FFF2-40B4-BE49-F238E27FC236}">
                <a16:creationId xmlns:a16="http://schemas.microsoft.com/office/drawing/2014/main" id="{D60581BE-D7AD-AD90-8B7E-90D23C2FAFD6}"/>
              </a:ext>
            </a:extLst>
          </p:cNvPr>
          <p:cNvPicPr>
            <a:picLocks noChangeAspect="1"/>
          </p:cNvPicPr>
          <p:nvPr/>
        </p:nvPicPr>
        <p:blipFill>
          <a:blip r:embed="rId4"/>
          <a:srcRect t="18388" b="14765"/>
          <a:stretch>
            <a:fillRect/>
          </a:stretch>
        </p:blipFill>
        <p:spPr>
          <a:xfrm>
            <a:off x="3657599" y="6185833"/>
            <a:ext cx="3355186" cy="2242869"/>
          </a:xfrm>
          <a:prstGeom prst="rect">
            <a:avLst/>
          </a:prstGeom>
        </p:spPr>
      </p:pic>
      <p:sp>
        <p:nvSpPr>
          <p:cNvPr id="2" name="Title 1">
            <a:extLst>
              <a:ext uri="{FF2B5EF4-FFF2-40B4-BE49-F238E27FC236}">
                <a16:creationId xmlns:a16="http://schemas.microsoft.com/office/drawing/2014/main" id="{D3865DBC-0F6A-5164-3807-F3AF94E0768D}"/>
              </a:ext>
            </a:extLst>
          </p:cNvPr>
          <p:cNvSpPr txBox="1">
            <a:spLocks/>
          </p:cNvSpPr>
          <p:nvPr/>
        </p:nvSpPr>
        <p:spPr>
          <a:xfrm>
            <a:off x="152400" y="167543"/>
            <a:ext cx="6979920" cy="600273"/>
          </a:xfrm>
          <a:prstGeom prst="rect">
            <a:avLst/>
          </a:prstGeom>
          <a:solidFill>
            <a:schemeClr val="bg2">
              <a:lumMod val="75000"/>
            </a:schemeClr>
          </a:solidFill>
        </p:spPr>
        <p:txBody>
          <a:bodyPr/>
          <a:lstStyle>
            <a:lvl1pPr algn="l" defTabSz="365760" rtl="0" eaLnBrk="1" latinLnBrk="0" hangingPunct="1">
              <a:spcBef>
                <a:spcPct val="0"/>
              </a:spcBef>
              <a:buNone/>
              <a:defRPr sz="288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500" dirty="0">
                <a:solidFill>
                  <a:srgbClr val="002060"/>
                </a:solidFill>
                <a:latin typeface="Georgia Pro"/>
              </a:rPr>
              <a:t>Continued Outreach &amp; Education</a:t>
            </a:r>
          </a:p>
        </p:txBody>
      </p:sp>
      <p:pic>
        <p:nvPicPr>
          <p:cNvPr id="6" name="Graphic 5" descr="Classroom outline">
            <a:extLst>
              <a:ext uri="{FF2B5EF4-FFF2-40B4-BE49-F238E27FC236}">
                <a16:creationId xmlns:a16="http://schemas.microsoft.com/office/drawing/2014/main" id="{D3D5DD98-FDAD-9706-9FF8-ECFBA75EAD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880" y="8926842"/>
            <a:ext cx="914400" cy="914400"/>
          </a:xfrm>
          <a:prstGeom prst="rect">
            <a:avLst/>
          </a:prstGeom>
        </p:spPr>
      </p:pic>
      <p:pic>
        <p:nvPicPr>
          <p:cNvPr id="12" name="Graphic 11" descr="Open book outline">
            <a:extLst>
              <a:ext uri="{FF2B5EF4-FFF2-40B4-BE49-F238E27FC236}">
                <a16:creationId xmlns:a16="http://schemas.microsoft.com/office/drawing/2014/main" id="{5EE45E7C-76B1-FD00-46A6-96B338C3D0A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17912" y="8976457"/>
            <a:ext cx="914400" cy="914400"/>
          </a:xfrm>
          <a:prstGeom prst="rect">
            <a:avLst/>
          </a:prstGeom>
        </p:spPr>
      </p:pic>
      <p:pic>
        <p:nvPicPr>
          <p:cNvPr id="38" name="Graphic 37" descr="Agriculture outline">
            <a:extLst>
              <a:ext uri="{FF2B5EF4-FFF2-40B4-BE49-F238E27FC236}">
                <a16:creationId xmlns:a16="http://schemas.microsoft.com/office/drawing/2014/main" id="{96D730BB-E1CD-2096-1ACC-19423E14D32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03512" y="7971502"/>
            <a:ext cx="914400" cy="914400"/>
          </a:xfrm>
          <a:prstGeom prst="rect">
            <a:avLst/>
          </a:prstGeom>
        </p:spPr>
      </p:pic>
      <p:pic>
        <p:nvPicPr>
          <p:cNvPr id="40" name="Graphic 39" descr="Beehive with solid fill">
            <a:extLst>
              <a:ext uri="{FF2B5EF4-FFF2-40B4-BE49-F238E27FC236}">
                <a16:creationId xmlns:a16="http://schemas.microsoft.com/office/drawing/2014/main" id="{5E8A10BF-C107-2CE6-64BB-B2FDCADF3FE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16682" y="8833384"/>
            <a:ext cx="914400" cy="914400"/>
          </a:xfrm>
          <a:prstGeom prst="rect">
            <a:avLst/>
          </a:prstGeom>
        </p:spPr>
      </p:pic>
      <p:pic>
        <p:nvPicPr>
          <p:cNvPr id="42" name="Graphic 41" descr="Anemone and clownfish outline">
            <a:extLst>
              <a:ext uri="{FF2B5EF4-FFF2-40B4-BE49-F238E27FC236}">
                <a16:creationId xmlns:a16="http://schemas.microsoft.com/office/drawing/2014/main" id="{BD04D463-B6CA-C314-E109-C98DDF0AE02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15452" y="8794498"/>
            <a:ext cx="914400" cy="914400"/>
          </a:xfrm>
          <a:prstGeom prst="rect">
            <a:avLst/>
          </a:prstGeom>
        </p:spPr>
      </p:pic>
    </p:spTree>
    <p:extLst>
      <p:ext uri="{BB962C8B-B14F-4D97-AF65-F5344CB8AC3E}">
        <p14:creationId xmlns:p14="http://schemas.microsoft.com/office/powerpoint/2010/main" val="2641469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a:gsLst>
            <a:gs pos="34900">
              <a:schemeClr val="bg2"/>
            </a:gs>
            <a:gs pos="0">
              <a:schemeClr val="bg2">
                <a:tint val="90000"/>
                <a:satMod val="92000"/>
                <a:alpha val="0"/>
                <a:lumMod val="58000"/>
                <a:lumOff val="42000"/>
              </a:schemeClr>
            </a:gs>
            <a:gs pos="100000">
              <a:schemeClr val="accent2">
                <a:lumMod val="20000"/>
                <a:lumOff val="80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70147E5-8C13-E944-B1FA-5AA287C63CCA}"/>
              </a:ext>
            </a:extLst>
          </p:cNvPr>
          <p:cNvSpPr>
            <a:spLocks noGrp="1"/>
          </p:cNvSpPr>
          <p:nvPr>
            <p:ph type="sldNum" sz="quarter" idx="4"/>
          </p:nvPr>
        </p:nvSpPr>
        <p:spPr/>
        <p:txBody>
          <a:bodyPr/>
          <a:lstStyle/>
          <a:p>
            <a:fld id="{C3DB2ADC-AF19-4574-8C10-79B5B04FCA27}" type="slidenum">
              <a:rPr lang="en-US" smtClean="0"/>
              <a:pPr/>
              <a:t>15</a:t>
            </a:fld>
            <a:endParaRPr lang="en-US" dirty="0"/>
          </a:p>
        </p:txBody>
      </p:sp>
      <p:sp>
        <p:nvSpPr>
          <p:cNvPr id="7" name="TextBox 6">
            <a:extLst>
              <a:ext uri="{FF2B5EF4-FFF2-40B4-BE49-F238E27FC236}">
                <a16:creationId xmlns:a16="http://schemas.microsoft.com/office/drawing/2014/main" id="{6A6C43AB-C96F-8782-7908-0547EE8A4E98}"/>
              </a:ext>
            </a:extLst>
          </p:cNvPr>
          <p:cNvSpPr txBox="1"/>
          <p:nvPr/>
        </p:nvSpPr>
        <p:spPr>
          <a:xfrm>
            <a:off x="1532066" y="146152"/>
            <a:ext cx="4072979" cy="369332"/>
          </a:xfrm>
          <a:prstGeom prst="rect">
            <a:avLst/>
          </a:prstGeom>
          <a:solidFill>
            <a:schemeClr val="bg1">
              <a:alpha val="50000"/>
            </a:schemeClr>
          </a:solidFill>
        </p:spPr>
        <p:txBody>
          <a:bodyPr wrap="square">
            <a:spAutoFit/>
          </a:bodyPr>
          <a:lstStyle/>
          <a:p>
            <a:r>
              <a:rPr lang="en-US" b="1" dirty="0">
                <a:latin typeface="Georgia Pro" panose="02040502050405020303" pitchFamily="18" charset="0"/>
              </a:rPr>
              <a:t>6th Grade Brookville Envirothon</a:t>
            </a:r>
          </a:p>
        </p:txBody>
      </p:sp>
      <p:sp>
        <p:nvSpPr>
          <p:cNvPr id="8" name="TextBox 7">
            <a:extLst>
              <a:ext uri="{FF2B5EF4-FFF2-40B4-BE49-F238E27FC236}">
                <a16:creationId xmlns:a16="http://schemas.microsoft.com/office/drawing/2014/main" id="{EBA544C9-55F0-4D84-7029-F90645924E83}"/>
              </a:ext>
            </a:extLst>
          </p:cNvPr>
          <p:cNvSpPr txBox="1"/>
          <p:nvPr/>
        </p:nvSpPr>
        <p:spPr>
          <a:xfrm>
            <a:off x="0" y="4536987"/>
            <a:ext cx="4440247" cy="369332"/>
          </a:xfrm>
          <a:prstGeom prst="rect">
            <a:avLst/>
          </a:prstGeom>
          <a:solidFill>
            <a:schemeClr val="bg1">
              <a:alpha val="50000"/>
            </a:schemeClr>
          </a:solidFill>
        </p:spPr>
        <p:txBody>
          <a:bodyPr wrap="square">
            <a:spAutoFit/>
          </a:bodyPr>
          <a:lstStyle/>
          <a:p>
            <a:r>
              <a:rPr lang="en-US" b="1" dirty="0">
                <a:latin typeface="Georgia Pro" panose="02040502050405020303" pitchFamily="18" charset="0"/>
              </a:rPr>
              <a:t>4th Grade Reynoldsville Envirothon</a:t>
            </a:r>
          </a:p>
        </p:txBody>
      </p:sp>
      <p:sp>
        <p:nvSpPr>
          <p:cNvPr id="9" name="TextBox 8">
            <a:extLst>
              <a:ext uri="{FF2B5EF4-FFF2-40B4-BE49-F238E27FC236}">
                <a16:creationId xmlns:a16="http://schemas.microsoft.com/office/drawing/2014/main" id="{ABCD708B-1316-D510-1689-494070E86283}"/>
              </a:ext>
            </a:extLst>
          </p:cNvPr>
          <p:cNvSpPr txBox="1"/>
          <p:nvPr/>
        </p:nvSpPr>
        <p:spPr>
          <a:xfrm>
            <a:off x="4857024" y="4906319"/>
            <a:ext cx="1655141" cy="369332"/>
          </a:xfrm>
          <a:prstGeom prst="rect">
            <a:avLst/>
          </a:prstGeom>
          <a:solidFill>
            <a:schemeClr val="bg1">
              <a:alpha val="50000"/>
            </a:schemeClr>
          </a:solidFill>
        </p:spPr>
        <p:txBody>
          <a:bodyPr wrap="square">
            <a:spAutoFit/>
          </a:bodyPr>
          <a:lstStyle/>
          <a:p>
            <a:r>
              <a:rPr lang="en-US" b="1" dirty="0">
                <a:latin typeface="Georgia Pro" panose="02040502050405020303" pitchFamily="18" charset="0"/>
              </a:rPr>
              <a:t>CL Beak Lab</a:t>
            </a:r>
          </a:p>
        </p:txBody>
      </p:sp>
      <mc:AlternateContent xmlns:mc="http://schemas.openxmlformats.org/markup-compatibility/2006" xmlns:p14="http://schemas.microsoft.com/office/powerpoint/2010/main">
        <mc:Choice Requires="p14">
          <p:contentPart p14:bwMode="auto" r:id="rId2">
            <p14:nvContentPartPr>
              <p14:cNvPr id="14" name="Ink 13">
                <a:extLst>
                  <a:ext uri="{FF2B5EF4-FFF2-40B4-BE49-F238E27FC236}">
                    <a16:creationId xmlns:a16="http://schemas.microsoft.com/office/drawing/2014/main" id="{991B2165-F2DF-E388-D48F-F154C7C8453C}"/>
                  </a:ext>
                </a:extLst>
              </p14:cNvPr>
              <p14:cNvContentPartPr/>
              <p14:nvPr/>
            </p14:nvContentPartPr>
            <p14:xfrm>
              <a:off x="492203" y="1025474"/>
              <a:ext cx="1040760" cy="15840"/>
            </p14:xfrm>
          </p:contentPart>
        </mc:Choice>
        <mc:Fallback xmlns="">
          <p:pic>
            <p:nvPicPr>
              <p:cNvPr id="14" name="Ink 13">
                <a:extLst>
                  <a:ext uri="{FF2B5EF4-FFF2-40B4-BE49-F238E27FC236}">
                    <a16:creationId xmlns:a16="http://schemas.microsoft.com/office/drawing/2014/main" id="{991B2165-F2DF-E388-D48F-F154C7C8453C}"/>
                  </a:ext>
                </a:extLst>
              </p:cNvPr>
              <p:cNvPicPr/>
              <p:nvPr/>
            </p:nvPicPr>
            <p:blipFill>
              <a:blip r:embed="rId5"/>
              <a:stretch>
                <a:fillRect/>
              </a:stretch>
            </p:blipFill>
            <p:spPr>
              <a:xfrm>
                <a:off x="486083" y="1019354"/>
                <a:ext cx="1053000" cy="28080"/>
              </a:xfrm>
              <a:prstGeom prst="rect">
                <a:avLst/>
              </a:prstGeom>
            </p:spPr>
          </p:pic>
        </mc:Fallback>
      </mc:AlternateContent>
      <p:pic>
        <p:nvPicPr>
          <p:cNvPr id="3" name="Picture 2">
            <a:extLst>
              <a:ext uri="{FF2B5EF4-FFF2-40B4-BE49-F238E27FC236}">
                <a16:creationId xmlns:a16="http://schemas.microsoft.com/office/drawing/2014/main" id="{D2B9B475-8677-A222-2522-64EF7B30DCF0}"/>
              </a:ext>
            </a:extLst>
          </p:cNvPr>
          <p:cNvPicPr>
            <a:picLocks noChangeAspect="1"/>
          </p:cNvPicPr>
          <p:nvPr/>
        </p:nvPicPr>
        <p:blipFill>
          <a:blip r:embed="rId6"/>
          <a:stretch>
            <a:fillRect/>
          </a:stretch>
        </p:blipFill>
        <p:spPr>
          <a:xfrm>
            <a:off x="447888" y="549488"/>
            <a:ext cx="6419424" cy="3584164"/>
          </a:xfrm>
          <a:prstGeom prst="rect">
            <a:avLst/>
          </a:prstGeom>
        </p:spPr>
      </p:pic>
      <p:pic>
        <p:nvPicPr>
          <p:cNvPr id="11" name="Picture 10">
            <a:extLst>
              <a:ext uri="{FF2B5EF4-FFF2-40B4-BE49-F238E27FC236}">
                <a16:creationId xmlns:a16="http://schemas.microsoft.com/office/drawing/2014/main" id="{40DDCE09-C70F-42D8-4B81-74C1C2D904D5}"/>
              </a:ext>
            </a:extLst>
          </p:cNvPr>
          <p:cNvPicPr>
            <a:picLocks noChangeAspect="1"/>
          </p:cNvPicPr>
          <p:nvPr/>
        </p:nvPicPr>
        <p:blipFill>
          <a:blip r:embed="rId7"/>
          <a:stretch>
            <a:fillRect/>
          </a:stretch>
        </p:blipFill>
        <p:spPr>
          <a:xfrm rot="5400000">
            <a:off x="-218565" y="5608145"/>
            <a:ext cx="4631550" cy="3473663"/>
          </a:xfrm>
          <a:prstGeom prst="rect">
            <a:avLst/>
          </a:prstGeom>
        </p:spPr>
      </p:pic>
      <p:pic>
        <p:nvPicPr>
          <p:cNvPr id="13" name="Picture 12">
            <a:extLst>
              <a:ext uri="{FF2B5EF4-FFF2-40B4-BE49-F238E27FC236}">
                <a16:creationId xmlns:a16="http://schemas.microsoft.com/office/drawing/2014/main" id="{867B1F78-30AD-D0EA-F3FF-618D5CFF2CE7}"/>
              </a:ext>
            </a:extLst>
          </p:cNvPr>
          <p:cNvPicPr>
            <a:picLocks noChangeAspect="1"/>
          </p:cNvPicPr>
          <p:nvPr/>
        </p:nvPicPr>
        <p:blipFill>
          <a:blip r:embed="rId8"/>
          <a:stretch>
            <a:fillRect/>
          </a:stretch>
        </p:blipFill>
        <p:spPr>
          <a:xfrm>
            <a:off x="4345532" y="5419218"/>
            <a:ext cx="2711884" cy="3615845"/>
          </a:xfrm>
          <a:prstGeom prst="rect">
            <a:avLst/>
          </a:prstGeom>
        </p:spPr>
      </p:pic>
      <p:pic>
        <p:nvPicPr>
          <p:cNvPr id="5" name="Graphic 4" descr="Sparrow outline">
            <a:extLst>
              <a:ext uri="{FF2B5EF4-FFF2-40B4-BE49-F238E27FC236}">
                <a16:creationId xmlns:a16="http://schemas.microsoft.com/office/drawing/2014/main" id="{FCE02898-F953-C010-090E-0A384409C15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5541536" y="9030383"/>
            <a:ext cx="1136079" cy="1025066"/>
          </a:xfrm>
          <a:prstGeom prst="rect">
            <a:avLst/>
          </a:prstGeom>
        </p:spPr>
      </p:pic>
      <p:pic>
        <p:nvPicPr>
          <p:cNvPr id="10" name="Graphic 9" descr="Sparrow with solid fill">
            <a:extLst>
              <a:ext uri="{FF2B5EF4-FFF2-40B4-BE49-F238E27FC236}">
                <a16:creationId xmlns:a16="http://schemas.microsoft.com/office/drawing/2014/main" id="{778F556B-9486-5EE5-D783-998E4FB46C7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049304" y="8954877"/>
            <a:ext cx="1176079" cy="1176079"/>
          </a:xfrm>
          <a:prstGeom prst="rect">
            <a:avLst/>
          </a:prstGeom>
        </p:spPr>
      </p:pic>
    </p:spTree>
    <p:extLst>
      <p:ext uri="{BB962C8B-B14F-4D97-AF65-F5344CB8AC3E}">
        <p14:creationId xmlns:p14="http://schemas.microsoft.com/office/powerpoint/2010/main" val="715262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a:gsLst>
            <a:gs pos="34900">
              <a:srgbClr val="FBE69B"/>
            </a:gs>
            <a:gs pos="0">
              <a:schemeClr val="bg2">
                <a:tint val="90000"/>
                <a:satMod val="92000"/>
                <a:alpha val="0"/>
                <a:lumMod val="58000"/>
                <a:lumOff val="42000"/>
              </a:schemeClr>
            </a:gs>
            <a:gs pos="100000">
              <a:schemeClr val="accent2">
                <a:lumMod val="20000"/>
                <a:lumOff val="80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952CCE-5560-3E35-031C-981115F9B65B}"/>
              </a:ext>
            </a:extLst>
          </p:cNvPr>
          <p:cNvSpPr>
            <a:spLocks noGrp="1"/>
          </p:cNvSpPr>
          <p:nvPr>
            <p:ph type="sldNum" sz="quarter" idx="4"/>
          </p:nvPr>
        </p:nvSpPr>
        <p:spPr/>
        <p:txBody>
          <a:bodyPr/>
          <a:lstStyle/>
          <a:p>
            <a:fld id="{C3DB2ADC-AF19-4574-8C10-79B5B04FCA27}" type="slidenum">
              <a:rPr lang="en-US" smtClean="0"/>
              <a:pPr/>
              <a:t>16</a:t>
            </a:fld>
            <a:endParaRPr lang="en-US" dirty="0"/>
          </a:p>
        </p:txBody>
      </p:sp>
      <p:sp>
        <p:nvSpPr>
          <p:cNvPr id="9" name="TextBox 8">
            <a:extLst>
              <a:ext uri="{FF2B5EF4-FFF2-40B4-BE49-F238E27FC236}">
                <a16:creationId xmlns:a16="http://schemas.microsoft.com/office/drawing/2014/main" id="{8FBB3C67-3F46-3B24-175B-03F6E5196C37}"/>
              </a:ext>
            </a:extLst>
          </p:cNvPr>
          <p:cNvSpPr txBox="1"/>
          <p:nvPr/>
        </p:nvSpPr>
        <p:spPr>
          <a:xfrm>
            <a:off x="2834105" y="3881108"/>
            <a:ext cx="1646989" cy="369332"/>
          </a:xfrm>
          <a:prstGeom prst="rect">
            <a:avLst/>
          </a:prstGeom>
          <a:noFill/>
        </p:spPr>
        <p:txBody>
          <a:bodyPr wrap="none" rtlCol="0">
            <a:spAutoFit/>
          </a:bodyPr>
          <a:lstStyle/>
          <a:p>
            <a:r>
              <a:rPr lang="en-US" dirty="0">
                <a:solidFill>
                  <a:schemeClr val="bg1"/>
                </a:solidFill>
              </a:rPr>
              <a:t>Mahaffey Camp</a:t>
            </a:r>
          </a:p>
        </p:txBody>
      </p:sp>
      <p:pic>
        <p:nvPicPr>
          <p:cNvPr id="11" name="Picture 10">
            <a:extLst>
              <a:ext uri="{FF2B5EF4-FFF2-40B4-BE49-F238E27FC236}">
                <a16:creationId xmlns:a16="http://schemas.microsoft.com/office/drawing/2014/main" id="{66389FC1-FD76-E068-0A1F-254916FCFB30}"/>
              </a:ext>
            </a:extLst>
          </p:cNvPr>
          <p:cNvPicPr>
            <a:picLocks noChangeAspect="1"/>
          </p:cNvPicPr>
          <p:nvPr/>
        </p:nvPicPr>
        <p:blipFill>
          <a:blip r:embed="rId2"/>
          <a:stretch>
            <a:fillRect/>
          </a:stretch>
        </p:blipFill>
        <p:spPr>
          <a:xfrm>
            <a:off x="439742" y="4306942"/>
            <a:ext cx="1946011" cy="2594681"/>
          </a:xfrm>
          <a:prstGeom prst="rect">
            <a:avLst/>
          </a:prstGeom>
        </p:spPr>
      </p:pic>
      <p:sp>
        <p:nvSpPr>
          <p:cNvPr id="12" name="TextBox 11">
            <a:extLst>
              <a:ext uri="{FF2B5EF4-FFF2-40B4-BE49-F238E27FC236}">
                <a16:creationId xmlns:a16="http://schemas.microsoft.com/office/drawing/2014/main" id="{F7CB6961-BBC6-EFC1-AA2E-86B8E2ED7653}"/>
              </a:ext>
            </a:extLst>
          </p:cNvPr>
          <p:cNvSpPr txBox="1"/>
          <p:nvPr/>
        </p:nvSpPr>
        <p:spPr>
          <a:xfrm>
            <a:off x="2472031" y="97663"/>
            <a:ext cx="2453685" cy="646331"/>
          </a:xfrm>
          <a:prstGeom prst="rect">
            <a:avLst/>
          </a:prstGeom>
          <a:noFill/>
        </p:spPr>
        <p:txBody>
          <a:bodyPr wrap="none" rtlCol="0">
            <a:spAutoFit/>
          </a:bodyPr>
          <a:lstStyle/>
          <a:p>
            <a:r>
              <a:rPr lang="en-US" dirty="0">
                <a:solidFill>
                  <a:schemeClr val="bg1"/>
                </a:solidFill>
              </a:rPr>
              <a:t>Recruitment, Retention, </a:t>
            </a:r>
          </a:p>
          <a:p>
            <a:r>
              <a:rPr lang="en-US" dirty="0">
                <a:solidFill>
                  <a:schemeClr val="bg1"/>
                </a:solidFill>
              </a:rPr>
              <a:t>Reactivation (R3) Event</a:t>
            </a:r>
          </a:p>
        </p:txBody>
      </p:sp>
      <p:pic>
        <p:nvPicPr>
          <p:cNvPr id="14" name="Picture 13">
            <a:extLst>
              <a:ext uri="{FF2B5EF4-FFF2-40B4-BE49-F238E27FC236}">
                <a16:creationId xmlns:a16="http://schemas.microsoft.com/office/drawing/2014/main" id="{1BBDA0C4-EF45-897D-490D-949C42D9F019}"/>
              </a:ext>
            </a:extLst>
          </p:cNvPr>
          <p:cNvPicPr>
            <a:picLocks noChangeAspect="1"/>
          </p:cNvPicPr>
          <p:nvPr/>
        </p:nvPicPr>
        <p:blipFill>
          <a:blip r:embed="rId3"/>
          <a:srcRect b="28843"/>
          <a:stretch>
            <a:fillRect/>
          </a:stretch>
        </p:blipFill>
        <p:spPr>
          <a:xfrm>
            <a:off x="247859" y="925185"/>
            <a:ext cx="2968441" cy="2816352"/>
          </a:xfrm>
          <a:prstGeom prst="rect">
            <a:avLst/>
          </a:prstGeom>
        </p:spPr>
      </p:pic>
      <p:sp>
        <p:nvSpPr>
          <p:cNvPr id="15" name="TextBox 14">
            <a:extLst>
              <a:ext uri="{FF2B5EF4-FFF2-40B4-BE49-F238E27FC236}">
                <a16:creationId xmlns:a16="http://schemas.microsoft.com/office/drawing/2014/main" id="{FEAA709A-9558-6CF6-BBB7-0EB959FAA0E7}"/>
              </a:ext>
            </a:extLst>
          </p:cNvPr>
          <p:cNvSpPr txBox="1"/>
          <p:nvPr/>
        </p:nvSpPr>
        <p:spPr>
          <a:xfrm>
            <a:off x="2555819" y="6901624"/>
            <a:ext cx="2286956" cy="369332"/>
          </a:xfrm>
          <a:prstGeom prst="rect">
            <a:avLst/>
          </a:prstGeom>
          <a:noFill/>
        </p:spPr>
        <p:txBody>
          <a:bodyPr wrap="square" rtlCol="0">
            <a:spAutoFit/>
          </a:bodyPr>
          <a:lstStyle/>
          <a:p>
            <a:r>
              <a:rPr lang="en-US" dirty="0">
                <a:solidFill>
                  <a:schemeClr val="bg1"/>
                </a:solidFill>
              </a:rPr>
              <a:t>Rain Barrel Workshop</a:t>
            </a:r>
          </a:p>
        </p:txBody>
      </p:sp>
      <p:pic>
        <p:nvPicPr>
          <p:cNvPr id="17" name="Picture 16">
            <a:extLst>
              <a:ext uri="{FF2B5EF4-FFF2-40B4-BE49-F238E27FC236}">
                <a16:creationId xmlns:a16="http://schemas.microsoft.com/office/drawing/2014/main" id="{68E5D283-144D-B326-120B-BE969C1D9DC5}"/>
              </a:ext>
            </a:extLst>
          </p:cNvPr>
          <p:cNvPicPr>
            <a:picLocks noChangeAspect="1"/>
          </p:cNvPicPr>
          <p:nvPr/>
        </p:nvPicPr>
        <p:blipFill>
          <a:blip r:embed="rId4"/>
          <a:srcRect t="32846" b="-1"/>
          <a:stretch>
            <a:fillRect/>
          </a:stretch>
        </p:blipFill>
        <p:spPr>
          <a:xfrm>
            <a:off x="1023259" y="7211962"/>
            <a:ext cx="5352077" cy="2695612"/>
          </a:xfrm>
          <a:prstGeom prst="rect">
            <a:avLst/>
          </a:prstGeom>
        </p:spPr>
      </p:pic>
      <p:pic>
        <p:nvPicPr>
          <p:cNvPr id="19" name="Picture 18">
            <a:extLst>
              <a:ext uri="{FF2B5EF4-FFF2-40B4-BE49-F238E27FC236}">
                <a16:creationId xmlns:a16="http://schemas.microsoft.com/office/drawing/2014/main" id="{CF0A931E-048D-26E6-CA65-701E66F2EAA4}"/>
              </a:ext>
            </a:extLst>
          </p:cNvPr>
          <p:cNvPicPr>
            <a:picLocks noChangeAspect="1"/>
          </p:cNvPicPr>
          <p:nvPr/>
        </p:nvPicPr>
        <p:blipFill>
          <a:blip r:embed="rId5"/>
          <a:stretch>
            <a:fillRect/>
          </a:stretch>
        </p:blipFill>
        <p:spPr>
          <a:xfrm>
            <a:off x="2725036" y="4304727"/>
            <a:ext cx="1947673" cy="2596896"/>
          </a:xfrm>
          <a:prstGeom prst="rect">
            <a:avLst/>
          </a:prstGeom>
        </p:spPr>
      </p:pic>
      <p:pic>
        <p:nvPicPr>
          <p:cNvPr id="21" name="Picture 20">
            <a:extLst>
              <a:ext uri="{FF2B5EF4-FFF2-40B4-BE49-F238E27FC236}">
                <a16:creationId xmlns:a16="http://schemas.microsoft.com/office/drawing/2014/main" id="{677ACB37-8736-0D10-535C-C0C4A689CCA4}"/>
              </a:ext>
            </a:extLst>
          </p:cNvPr>
          <p:cNvPicPr>
            <a:picLocks noChangeAspect="1"/>
          </p:cNvPicPr>
          <p:nvPr/>
        </p:nvPicPr>
        <p:blipFill>
          <a:blip r:embed="rId6"/>
          <a:stretch>
            <a:fillRect/>
          </a:stretch>
        </p:blipFill>
        <p:spPr>
          <a:xfrm>
            <a:off x="4925716" y="4306942"/>
            <a:ext cx="1946011" cy="2594681"/>
          </a:xfrm>
          <a:prstGeom prst="rect">
            <a:avLst/>
          </a:prstGeom>
        </p:spPr>
      </p:pic>
      <p:pic>
        <p:nvPicPr>
          <p:cNvPr id="23" name="Picture 22">
            <a:extLst>
              <a:ext uri="{FF2B5EF4-FFF2-40B4-BE49-F238E27FC236}">
                <a16:creationId xmlns:a16="http://schemas.microsoft.com/office/drawing/2014/main" id="{DF453676-57A5-2965-8F39-8D15AD10A6FA}"/>
              </a:ext>
            </a:extLst>
          </p:cNvPr>
          <p:cNvPicPr>
            <a:picLocks noChangeAspect="1"/>
          </p:cNvPicPr>
          <p:nvPr/>
        </p:nvPicPr>
        <p:blipFill>
          <a:blip r:embed="rId7"/>
          <a:stretch>
            <a:fillRect/>
          </a:stretch>
        </p:blipFill>
        <p:spPr>
          <a:xfrm>
            <a:off x="3307096" y="921353"/>
            <a:ext cx="3760245" cy="2820184"/>
          </a:xfrm>
          <a:prstGeom prst="rect">
            <a:avLst/>
          </a:prstGeom>
        </p:spPr>
      </p:pic>
    </p:spTree>
    <p:extLst>
      <p:ext uri="{BB962C8B-B14F-4D97-AF65-F5344CB8AC3E}">
        <p14:creationId xmlns:p14="http://schemas.microsoft.com/office/powerpoint/2010/main" val="3902049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43000">
              <a:schemeClr val="accent4"/>
            </a:gs>
            <a:gs pos="89000">
              <a:schemeClr val="accent1">
                <a:lumMod val="40000"/>
                <a:lumOff val="6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8763CF0-E1C3-B2DF-BA52-DEE6160D86F0}"/>
              </a:ext>
            </a:extLst>
          </p:cNvPr>
          <p:cNvSpPr/>
          <p:nvPr/>
        </p:nvSpPr>
        <p:spPr>
          <a:xfrm>
            <a:off x="234409" y="8697557"/>
            <a:ext cx="6824466" cy="12541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9D416EF-5724-591F-61B4-D21E9299AF50}"/>
              </a:ext>
            </a:extLst>
          </p:cNvPr>
          <p:cNvSpPr/>
          <p:nvPr/>
        </p:nvSpPr>
        <p:spPr>
          <a:xfrm>
            <a:off x="4055661" y="2286229"/>
            <a:ext cx="3003214" cy="162363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D686876-907D-A4D1-C686-BD386E088D09}"/>
              </a:ext>
            </a:extLst>
          </p:cNvPr>
          <p:cNvSpPr/>
          <p:nvPr/>
        </p:nvSpPr>
        <p:spPr>
          <a:xfrm>
            <a:off x="218096" y="1219200"/>
            <a:ext cx="3690033" cy="15497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0000"/>
              </a:highlight>
            </a:endParaRPr>
          </a:p>
        </p:txBody>
      </p:sp>
      <p:sp>
        <p:nvSpPr>
          <p:cNvPr id="2" name="Slide Number Placeholder 1">
            <a:extLst>
              <a:ext uri="{FF2B5EF4-FFF2-40B4-BE49-F238E27FC236}">
                <a16:creationId xmlns:a16="http://schemas.microsoft.com/office/drawing/2014/main" id="{D377F304-A3D9-CA43-5AF3-13DD5A8476E4}"/>
              </a:ext>
            </a:extLst>
          </p:cNvPr>
          <p:cNvSpPr>
            <a:spLocks noGrp="1"/>
          </p:cNvSpPr>
          <p:nvPr>
            <p:ph type="sldNum" sz="quarter" idx="4"/>
          </p:nvPr>
        </p:nvSpPr>
        <p:spPr/>
        <p:txBody>
          <a:bodyPr/>
          <a:lstStyle/>
          <a:p>
            <a:fld id="{C3DB2ADC-AF19-4574-8C10-79B5B04FCA27}" type="slidenum">
              <a:rPr lang="en-US" smtClean="0"/>
              <a:pPr/>
              <a:t>17</a:t>
            </a:fld>
            <a:endParaRPr lang="en-US" dirty="0"/>
          </a:p>
        </p:txBody>
      </p:sp>
      <p:cxnSp>
        <p:nvCxnSpPr>
          <p:cNvPr id="8" name="Straight Connector 7">
            <a:extLst>
              <a:ext uri="{FF2B5EF4-FFF2-40B4-BE49-F238E27FC236}">
                <a16:creationId xmlns:a16="http://schemas.microsoft.com/office/drawing/2014/main" id="{9A4D8171-BB47-BC44-B970-A1BCF1EC5B5A}"/>
              </a:ext>
            </a:extLst>
          </p:cNvPr>
          <p:cNvCxnSpPr>
            <a:cxnSpLocks/>
          </p:cNvCxnSpPr>
          <p:nvPr/>
        </p:nvCxnSpPr>
        <p:spPr>
          <a:xfrm>
            <a:off x="423966" y="1055077"/>
            <a:ext cx="6530855" cy="0"/>
          </a:xfrm>
          <a:prstGeom prst="line">
            <a:avLst/>
          </a:prstGeom>
          <a:ln w="53975">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A193853C-ED54-7976-53F1-0026210E1F5A}"/>
              </a:ext>
            </a:extLst>
          </p:cNvPr>
          <p:cNvSpPr txBox="1">
            <a:spLocks/>
          </p:cNvSpPr>
          <p:nvPr/>
        </p:nvSpPr>
        <p:spPr>
          <a:xfrm>
            <a:off x="309536" y="200235"/>
            <a:ext cx="6472776" cy="1989328"/>
          </a:xfrm>
          <a:prstGeom prst="rect">
            <a:avLst/>
          </a:prstGeom>
        </p:spPr>
        <p:txBody>
          <a:bodyPr vert="horz" lIns="91440" tIns="45720" rIns="91440" bIns="45720" rtlCol="0" anchor="t">
            <a:normAutofit/>
          </a:bodyPr>
          <a:lstStyle>
            <a:lvl1pPr algn="l" defTabSz="365760" rtl="0" eaLnBrk="1" latinLnBrk="0" hangingPunct="1">
              <a:spcBef>
                <a:spcPct val="0"/>
              </a:spcBef>
              <a:buNone/>
              <a:defRPr sz="192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a:solidFill>
                  <a:srgbClr val="002060"/>
                </a:solidFill>
                <a:latin typeface="Georgia Pro"/>
              </a:rPr>
              <a:t>Tri-County Envirothon</a:t>
            </a:r>
            <a:br>
              <a:rPr lang="en-US" b="1" dirty="0">
                <a:solidFill>
                  <a:srgbClr val="002060"/>
                </a:solidFill>
                <a:latin typeface="Georgia Pro"/>
              </a:rPr>
            </a:br>
            <a:r>
              <a:rPr lang="en-US" sz="2000" dirty="0">
                <a:solidFill>
                  <a:srgbClr val="002060"/>
                </a:solidFill>
                <a:latin typeface="Georgia Pro Light"/>
              </a:rPr>
              <a:t>Jefferson, Clarion, and Forest Counties</a:t>
            </a:r>
            <a:endParaRPr lang="en-US" dirty="0">
              <a:solidFill>
                <a:srgbClr val="002060"/>
              </a:solidFill>
              <a:latin typeface="Georgia Pro Light"/>
            </a:endParaRPr>
          </a:p>
        </p:txBody>
      </p:sp>
      <p:sp>
        <p:nvSpPr>
          <p:cNvPr id="11" name="Content Placeholder 2">
            <a:extLst>
              <a:ext uri="{FF2B5EF4-FFF2-40B4-BE49-F238E27FC236}">
                <a16:creationId xmlns:a16="http://schemas.microsoft.com/office/drawing/2014/main" id="{B5ABDD09-0FDC-221F-E13F-82465FF3B737}"/>
              </a:ext>
            </a:extLst>
          </p:cNvPr>
          <p:cNvSpPr txBox="1">
            <a:spLocks/>
          </p:cNvSpPr>
          <p:nvPr/>
        </p:nvSpPr>
        <p:spPr>
          <a:xfrm>
            <a:off x="1707655" y="3380488"/>
            <a:ext cx="3942564" cy="1331610"/>
          </a:xfrm>
          <a:prstGeom prst="rect">
            <a:avLst/>
          </a:prstGeom>
        </p:spPr>
        <p:txBody>
          <a:bodyPr vert="horz" lIns="91440" tIns="45720" rIns="91440" bIns="45720" rtlCol="0" anchor="t">
            <a:normAutofit/>
          </a:bodyPr>
          <a:lstStyle>
            <a:lvl1pPr marL="274320" indent="-274320" algn="l" defTabSz="365760" rtl="0" eaLnBrk="1" latinLnBrk="0" hangingPunct="1">
              <a:spcBef>
                <a:spcPts val="800"/>
              </a:spcBef>
              <a:spcAft>
                <a:spcPts val="0"/>
              </a:spcAft>
              <a:buClr>
                <a:schemeClr val="accent1"/>
              </a:buClr>
              <a:buFont typeface="Wingdings 3" charset="2"/>
              <a:buChar char=""/>
              <a:defRPr sz="1440" kern="1200">
                <a:solidFill>
                  <a:schemeClr val="tx1">
                    <a:lumMod val="75000"/>
                    <a:lumOff val="25000"/>
                  </a:schemeClr>
                </a:solidFill>
                <a:latin typeface="+mn-lt"/>
                <a:ea typeface="+mn-ea"/>
                <a:cs typeface="+mn-cs"/>
              </a:defRPr>
            </a:lvl1pPr>
            <a:lvl2pPr marL="594360" indent="-228600" algn="l" defTabSz="365760" rtl="0" eaLnBrk="1" latinLnBrk="0" hangingPunct="1">
              <a:spcBef>
                <a:spcPts val="800"/>
              </a:spcBef>
              <a:spcAft>
                <a:spcPts val="0"/>
              </a:spcAft>
              <a:buClr>
                <a:schemeClr val="accent1"/>
              </a:buClr>
              <a:buFont typeface="Wingdings 3" charset="2"/>
              <a:buChar char=""/>
              <a:defRPr sz="1280" kern="1200">
                <a:solidFill>
                  <a:schemeClr val="tx1">
                    <a:lumMod val="75000"/>
                    <a:lumOff val="25000"/>
                  </a:schemeClr>
                </a:solidFill>
                <a:latin typeface="+mn-lt"/>
                <a:ea typeface="+mn-ea"/>
                <a:cs typeface="+mn-cs"/>
              </a:defRPr>
            </a:lvl2pPr>
            <a:lvl3pPr marL="914400" indent="-182880" algn="l" defTabSz="365760" rtl="0" eaLnBrk="1" latinLnBrk="0" hangingPunct="1">
              <a:spcBef>
                <a:spcPts val="800"/>
              </a:spcBef>
              <a:spcAft>
                <a:spcPts val="0"/>
              </a:spcAft>
              <a:buClr>
                <a:schemeClr val="accent1"/>
              </a:buClr>
              <a:buFont typeface="Wingdings 3" charset="2"/>
              <a:buChar char=""/>
              <a:defRPr sz="1120" kern="1200">
                <a:solidFill>
                  <a:schemeClr val="tx1">
                    <a:lumMod val="75000"/>
                    <a:lumOff val="25000"/>
                  </a:schemeClr>
                </a:solidFill>
                <a:latin typeface="+mn-lt"/>
                <a:ea typeface="+mn-ea"/>
                <a:cs typeface="+mn-cs"/>
              </a:defRPr>
            </a:lvl3pPr>
            <a:lvl4pPr marL="128016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4pPr>
            <a:lvl5pPr marL="164592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5pPr>
            <a:lvl6pPr marL="201168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6pPr>
            <a:lvl7pPr marL="237744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7pPr>
            <a:lvl8pPr marL="274320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8pPr>
            <a:lvl9pPr marL="310896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9pPr>
          </a:lstStyle>
          <a:p>
            <a:endParaRPr lang="en-US" dirty="0">
              <a:latin typeface="Georgia Pro"/>
            </a:endParaRPr>
          </a:p>
        </p:txBody>
      </p:sp>
      <p:sp>
        <p:nvSpPr>
          <p:cNvPr id="12" name="TextBox 11">
            <a:extLst>
              <a:ext uri="{FF2B5EF4-FFF2-40B4-BE49-F238E27FC236}">
                <a16:creationId xmlns:a16="http://schemas.microsoft.com/office/drawing/2014/main" id="{314CA136-F04E-B670-71FE-A83A572DFA97}"/>
              </a:ext>
            </a:extLst>
          </p:cNvPr>
          <p:cNvSpPr txBox="1"/>
          <p:nvPr/>
        </p:nvSpPr>
        <p:spPr>
          <a:xfrm>
            <a:off x="1096531" y="2799459"/>
            <a:ext cx="215817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404040"/>
                </a:solidFill>
                <a:latin typeface="Georgia Pro"/>
                <a:ea typeface="+mn-lt"/>
                <a:cs typeface="+mn-lt"/>
              </a:rPr>
              <a:t>1</a:t>
            </a:r>
            <a:r>
              <a:rPr lang="en-US" sz="1600" baseline="30000" dirty="0">
                <a:solidFill>
                  <a:srgbClr val="404040"/>
                </a:solidFill>
                <a:latin typeface="Georgia Pro"/>
                <a:ea typeface="+mn-lt"/>
                <a:cs typeface="+mn-lt"/>
              </a:rPr>
              <a:t>st</a:t>
            </a:r>
            <a:r>
              <a:rPr lang="en-US" sz="1600" dirty="0">
                <a:solidFill>
                  <a:srgbClr val="404040"/>
                </a:solidFill>
                <a:latin typeface="Georgia Pro"/>
                <a:ea typeface="+mn-lt"/>
                <a:cs typeface="+mn-lt"/>
              </a:rPr>
              <a:t> place: Brockway 1</a:t>
            </a:r>
            <a:endParaRPr lang="en-US" sz="1600" dirty="0">
              <a:latin typeface="Georgia Pro"/>
            </a:endParaRPr>
          </a:p>
        </p:txBody>
      </p:sp>
      <p:sp>
        <p:nvSpPr>
          <p:cNvPr id="13" name="TextBox 12">
            <a:extLst>
              <a:ext uri="{FF2B5EF4-FFF2-40B4-BE49-F238E27FC236}">
                <a16:creationId xmlns:a16="http://schemas.microsoft.com/office/drawing/2014/main" id="{5AF8DD9B-3A6C-09F6-0E1A-454A7C40E580}"/>
              </a:ext>
            </a:extLst>
          </p:cNvPr>
          <p:cNvSpPr txBox="1"/>
          <p:nvPr/>
        </p:nvSpPr>
        <p:spPr>
          <a:xfrm>
            <a:off x="4369466" y="3965291"/>
            <a:ext cx="24598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404040"/>
                </a:solidFill>
                <a:latin typeface="Georgia Pro"/>
                <a:ea typeface="+mn-lt"/>
                <a:cs typeface="+mn-lt"/>
              </a:rPr>
              <a:t>2</a:t>
            </a:r>
            <a:r>
              <a:rPr lang="en-US" sz="1600" baseline="30000" dirty="0">
                <a:solidFill>
                  <a:srgbClr val="404040"/>
                </a:solidFill>
                <a:latin typeface="Georgia Pro"/>
                <a:ea typeface="+mn-lt"/>
                <a:cs typeface="+mn-lt"/>
              </a:rPr>
              <a:t>nd</a:t>
            </a:r>
            <a:r>
              <a:rPr lang="en-US" sz="1600" dirty="0">
                <a:solidFill>
                  <a:srgbClr val="404040"/>
                </a:solidFill>
                <a:latin typeface="Georgia Pro"/>
                <a:ea typeface="+mn-lt"/>
                <a:cs typeface="+mn-lt"/>
              </a:rPr>
              <a:t> place: North Clarion </a:t>
            </a:r>
            <a:endParaRPr lang="en-US" sz="1600" dirty="0">
              <a:latin typeface="Georgia Pro"/>
              <a:ea typeface="+mn-lt"/>
              <a:cs typeface="+mn-lt"/>
            </a:endParaRPr>
          </a:p>
        </p:txBody>
      </p:sp>
      <p:sp>
        <p:nvSpPr>
          <p:cNvPr id="15" name="TextBox 14">
            <a:extLst>
              <a:ext uri="{FF2B5EF4-FFF2-40B4-BE49-F238E27FC236}">
                <a16:creationId xmlns:a16="http://schemas.microsoft.com/office/drawing/2014/main" id="{D20D109E-4C08-431A-4CD6-5F583EA5E27C}"/>
              </a:ext>
            </a:extLst>
          </p:cNvPr>
          <p:cNvSpPr txBox="1"/>
          <p:nvPr/>
        </p:nvSpPr>
        <p:spPr>
          <a:xfrm>
            <a:off x="121920" y="4379178"/>
            <a:ext cx="7193280" cy="4147289"/>
          </a:xfrm>
          <a:prstGeom prst="rect">
            <a:avLst/>
          </a:prstGeom>
          <a:noFill/>
        </p:spPr>
        <p:txBody>
          <a:bodyPr wrap="square" rtlCol="0">
            <a:spAutoFit/>
          </a:bodyPr>
          <a:lstStyle/>
          <a:p>
            <a:pPr algn="ctr"/>
            <a:r>
              <a:rPr lang="en-US" sz="1550" b="0" i="0" dirty="0">
                <a:solidFill>
                  <a:srgbClr val="000000"/>
                </a:solidFill>
                <a:effectLst/>
                <a:latin typeface="Georgia Pro" panose="02040502050405020303" pitchFamily="18" charset="0"/>
              </a:rPr>
              <a:t>The Tri-County Envirothon was held on April 29, 2025. This year's event was held at the Clear Creek State Park in Sigel and was sponsored/planned by the Clarion Conservation District, Forest County Conservation District &amp; Planning Department, &amp;  Jefferson County Conservation District </a:t>
            </a:r>
            <a:endParaRPr lang="en-US" sz="1550" dirty="0">
              <a:solidFill>
                <a:srgbClr val="000000"/>
              </a:solidFill>
              <a:latin typeface="Georgia Pro" panose="02040502050405020303" pitchFamily="18" charset="0"/>
            </a:endParaRPr>
          </a:p>
          <a:p>
            <a:pPr algn="ctr"/>
            <a:r>
              <a:rPr lang="en-US" sz="1550" b="0" i="0" dirty="0">
                <a:solidFill>
                  <a:srgbClr val="000000"/>
                </a:solidFill>
                <a:effectLst/>
                <a:latin typeface="Georgia Pro" panose="02040502050405020303" pitchFamily="18" charset="0"/>
              </a:rPr>
              <a:t> </a:t>
            </a:r>
            <a:r>
              <a:rPr lang="en-US" sz="1550" dirty="0">
                <a:solidFill>
                  <a:srgbClr val="000000"/>
                </a:solidFill>
                <a:latin typeface="Georgia Pro" panose="02040502050405020303" pitchFamily="18" charset="0"/>
              </a:rPr>
              <a:t>Fourteen </a:t>
            </a:r>
            <a:r>
              <a:rPr lang="en-US" sz="1550" b="0" i="0" dirty="0">
                <a:solidFill>
                  <a:srgbClr val="000000"/>
                </a:solidFill>
                <a:effectLst/>
                <a:latin typeface="Georgia Pro" panose="02040502050405020303" pitchFamily="18" charset="0"/>
              </a:rPr>
              <a:t>teams from seven different schools in Clarion, Forest &amp; </a:t>
            </a:r>
          </a:p>
          <a:p>
            <a:pPr algn="ctr"/>
            <a:r>
              <a:rPr lang="en-US" sz="1550" b="0" i="0" dirty="0">
                <a:solidFill>
                  <a:srgbClr val="000000"/>
                </a:solidFill>
                <a:effectLst/>
                <a:latin typeface="Georgia Pro" panose="02040502050405020303" pitchFamily="18" charset="0"/>
              </a:rPr>
              <a:t>Jefferson Counties participated.</a:t>
            </a:r>
            <a:endParaRPr lang="en-US" sz="1550" b="0" i="0" dirty="0">
              <a:effectLst/>
              <a:latin typeface="Georgia Pro" panose="02040502050405020303" pitchFamily="18" charset="0"/>
            </a:endParaRPr>
          </a:p>
          <a:p>
            <a:pPr algn="ctr"/>
            <a:r>
              <a:rPr lang="en-US" sz="1550" b="1" i="0" dirty="0">
                <a:solidFill>
                  <a:srgbClr val="000000"/>
                </a:solidFill>
                <a:effectLst/>
                <a:latin typeface="Georgia Pro" panose="02040502050405020303" pitchFamily="18" charset="0"/>
              </a:rPr>
              <a:t>The schools at this year's Envirothon included:</a:t>
            </a:r>
            <a:endParaRPr lang="en-US" sz="1550" b="0" i="0" dirty="0">
              <a:effectLst/>
              <a:latin typeface="Georgia Pro" panose="02040502050405020303" pitchFamily="18" charset="0"/>
            </a:endParaRPr>
          </a:p>
          <a:p>
            <a:pPr algn="ctr"/>
            <a:r>
              <a:rPr lang="en-US" sz="1550" b="1" i="0" dirty="0">
                <a:solidFill>
                  <a:srgbClr val="7F2E2D"/>
                </a:solidFill>
                <a:effectLst/>
                <a:latin typeface="Georgia Pro" panose="02040502050405020303" pitchFamily="18" charset="0"/>
              </a:rPr>
              <a:t>Clarion County:</a:t>
            </a:r>
            <a:r>
              <a:rPr lang="en-US" sz="1550" b="0" i="0" dirty="0">
                <a:solidFill>
                  <a:srgbClr val="000000"/>
                </a:solidFill>
                <a:effectLst/>
                <a:latin typeface="Georgia Pro" panose="02040502050405020303" pitchFamily="18" charset="0"/>
              </a:rPr>
              <a:t> Union, Redbank Valley, North Clarion &amp; Keystone</a:t>
            </a:r>
          </a:p>
          <a:p>
            <a:pPr algn="ctr"/>
            <a:r>
              <a:rPr lang="en-US" sz="1550" b="1" i="0" dirty="0">
                <a:solidFill>
                  <a:srgbClr val="2C5B2D"/>
                </a:solidFill>
                <a:effectLst/>
                <a:latin typeface="Georgia Pro" panose="02040502050405020303" pitchFamily="18" charset="0"/>
              </a:rPr>
              <a:t>Forest County:</a:t>
            </a:r>
            <a:r>
              <a:rPr lang="en-US" sz="1550" b="0" i="0" dirty="0">
                <a:solidFill>
                  <a:srgbClr val="000000"/>
                </a:solidFill>
                <a:effectLst/>
                <a:latin typeface="Georgia Pro" panose="02040502050405020303" pitchFamily="18" charset="0"/>
              </a:rPr>
              <a:t> West Forest</a:t>
            </a:r>
            <a:endParaRPr lang="en-US" sz="1550" b="0" i="0" dirty="0">
              <a:effectLst/>
              <a:latin typeface="Georgia Pro" panose="02040502050405020303" pitchFamily="18" charset="0"/>
            </a:endParaRPr>
          </a:p>
          <a:p>
            <a:pPr algn="ctr"/>
            <a:r>
              <a:rPr lang="en-US" sz="1550" b="1" i="0" dirty="0">
                <a:solidFill>
                  <a:srgbClr val="2E4567"/>
                </a:solidFill>
                <a:effectLst/>
                <a:latin typeface="Georgia Pro" panose="02040502050405020303" pitchFamily="18" charset="0"/>
              </a:rPr>
              <a:t>Jefferson County:</a:t>
            </a:r>
            <a:r>
              <a:rPr lang="en-US" sz="1550" b="0" i="0" dirty="0">
                <a:solidFill>
                  <a:srgbClr val="000000"/>
                </a:solidFill>
                <a:effectLst/>
                <a:latin typeface="Georgia Pro" panose="02040502050405020303" pitchFamily="18" charset="0"/>
              </a:rPr>
              <a:t> Brockway &amp; Brookville</a:t>
            </a:r>
            <a:endParaRPr lang="en-US" sz="1550" b="0" i="0" dirty="0">
              <a:effectLst/>
              <a:latin typeface="Georgia Pro" panose="02040502050405020303" pitchFamily="18" charset="0"/>
            </a:endParaRPr>
          </a:p>
          <a:p>
            <a:pPr algn="ctr"/>
            <a:r>
              <a:rPr lang="en-US" sz="1550" b="1" i="0" dirty="0">
                <a:solidFill>
                  <a:srgbClr val="000000"/>
                </a:solidFill>
                <a:effectLst/>
                <a:latin typeface="Georgia Pro" panose="02040502050405020303" pitchFamily="18" charset="0"/>
              </a:rPr>
              <a:t>Presenters at this year's event were:</a:t>
            </a:r>
            <a:endParaRPr lang="en-US" sz="1550" b="0" i="0" dirty="0">
              <a:effectLst/>
              <a:latin typeface="Georgia Pro" panose="02040502050405020303" pitchFamily="18" charset="0"/>
            </a:endParaRPr>
          </a:p>
          <a:p>
            <a:pPr algn="ctr"/>
            <a:r>
              <a:rPr lang="en-US" sz="1550" b="1" i="0" dirty="0">
                <a:solidFill>
                  <a:srgbClr val="2C5B2D"/>
                </a:solidFill>
                <a:effectLst/>
                <a:latin typeface="Georgia Pro" panose="02040502050405020303" pitchFamily="18" charset="0"/>
              </a:rPr>
              <a:t>Forestry Station</a:t>
            </a:r>
            <a:r>
              <a:rPr lang="en-US" sz="1550" b="0" i="0" dirty="0">
                <a:solidFill>
                  <a:srgbClr val="000000"/>
                </a:solidFill>
                <a:effectLst/>
                <a:latin typeface="Georgia Pro" panose="02040502050405020303" pitchFamily="18" charset="0"/>
              </a:rPr>
              <a:t>- Department of Conservation &amp; Natural Resources </a:t>
            </a:r>
            <a:endParaRPr lang="en-US" sz="1550" b="0" i="0" dirty="0">
              <a:effectLst/>
              <a:latin typeface="Georgia Pro" panose="02040502050405020303" pitchFamily="18" charset="0"/>
            </a:endParaRPr>
          </a:p>
          <a:p>
            <a:pPr algn="ctr"/>
            <a:r>
              <a:rPr lang="en-US" sz="1550" b="1" i="0" dirty="0">
                <a:solidFill>
                  <a:srgbClr val="2E4567"/>
                </a:solidFill>
                <a:effectLst/>
                <a:latin typeface="Georgia Pro" panose="02040502050405020303" pitchFamily="18" charset="0"/>
              </a:rPr>
              <a:t>Aquatics Station</a:t>
            </a:r>
            <a:r>
              <a:rPr lang="en-US" sz="1550" b="0" i="0" dirty="0">
                <a:solidFill>
                  <a:srgbClr val="000000"/>
                </a:solidFill>
                <a:effectLst/>
                <a:latin typeface="Georgia Pro" panose="02040502050405020303" pitchFamily="18" charset="0"/>
              </a:rPr>
              <a:t>- PA Fish &amp; Boat Commission</a:t>
            </a:r>
            <a:endParaRPr lang="en-US" sz="1550" b="0" i="0" dirty="0">
              <a:effectLst/>
              <a:latin typeface="Georgia Pro" panose="02040502050405020303" pitchFamily="18" charset="0"/>
            </a:endParaRPr>
          </a:p>
          <a:p>
            <a:pPr algn="ctr"/>
            <a:r>
              <a:rPr lang="en-US" sz="1550" b="1" i="0" dirty="0">
                <a:solidFill>
                  <a:srgbClr val="7F2E2D"/>
                </a:solidFill>
                <a:effectLst/>
                <a:latin typeface="Georgia Pro" panose="02040502050405020303" pitchFamily="18" charset="0"/>
              </a:rPr>
              <a:t>Wildlife Station</a:t>
            </a:r>
            <a:r>
              <a:rPr lang="en-US" sz="1550" b="0" i="0" dirty="0">
                <a:solidFill>
                  <a:srgbClr val="000000"/>
                </a:solidFill>
                <a:effectLst/>
                <a:latin typeface="Georgia Pro" panose="02040502050405020303" pitchFamily="18" charset="0"/>
              </a:rPr>
              <a:t>- PA Game Commission</a:t>
            </a:r>
            <a:endParaRPr lang="en-US" sz="1550" b="0" i="0" dirty="0">
              <a:effectLst/>
              <a:latin typeface="Georgia Pro" panose="02040502050405020303" pitchFamily="18" charset="0"/>
            </a:endParaRPr>
          </a:p>
          <a:p>
            <a:pPr algn="ctr"/>
            <a:r>
              <a:rPr lang="en-US" sz="1550" b="1" i="0" dirty="0">
                <a:solidFill>
                  <a:srgbClr val="973B0C"/>
                </a:solidFill>
                <a:effectLst/>
                <a:latin typeface="Georgia Pro" panose="02040502050405020303" pitchFamily="18" charset="0"/>
              </a:rPr>
              <a:t>Soils Station</a:t>
            </a:r>
            <a:r>
              <a:rPr lang="en-US" sz="1550" b="0" i="0" dirty="0">
                <a:solidFill>
                  <a:srgbClr val="000000"/>
                </a:solidFill>
                <a:effectLst/>
                <a:latin typeface="Georgia Pro" panose="02040502050405020303" pitchFamily="18" charset="0"/>
              </a:rPr>
              <a:t>- Jefferson County Conservation District </a:t>
            </a:r>
            <a:endParaRPr lang="en-US" sz="1550" b="0" i="0" dirty="0">
              <a:effectLst/>
              <a:latin typeface="Georgia Pro" panose="02040502050405020303" pitchFamily="18" charset="0"/>
            </a:endParaRPr>
          </a:p>
          <a:p>
            <a:pPr algn="ctr"/>
            <a:r>
              <a:rPr lang="en-US" sz="1550" b="0" i="0" dirty="0">
                <a:solidFill>
                  <a:srgbClr val="000000"/>
                </a:solidFill>
                <a:effectLst/>
                <a:latin typeface="Georgia Pro" panose="02040502050405020303" pitchFamily="18" charset="0"/>
              </a:rPr>
              <a:t>Students use study materials provided by the Pennsylvania Envirothon to prepare for the event</a:t>
            </a:r>
            <a:r>
              <a:rPr lang="en-US" sz="1550" b="0" i="0" dirty="0">
                <a:solidFill>
                  <a:srgbClr val="000000"/>
                </a:solidFill>
                <a:effectLst/>
                <a:latin typeface="Metropolis"/>
              </a:rPr>
              <a:t>.</a:t>
            </a:r>
            <a:endParaRPr lang="en-US" sz="1550" b="0" i="0" dirty="0">
              <a:effectLst/>
              <a:latin typeface="Metropolis"/>
            </a:endParaRPr>
          </a:p>
        </p:txBody>
      </p:sp>
      <p:pic>
        <p:nvPicPr>
          <p:cNvPr id="19" name="Picture 18">
            <a:extLst>
              <a:ext uri="{FF2B5EF4-FFF2-40B4-BE49-F238E27FC236}">
                <a16:creationId xmlns:a16="http://schemas.microsoft.com/office/drawing/2014/main" id="{E5E35E38-32FA-AF99-588F-8875235AF674}"/>
              </a:ext>
            </a:extLst>
          </p:cNvPr>
          <p:cNvPicPr>
            <a:picLocks noChangeAspect="1"/>
          </p:cNvPicPr>
          <p:nvPr/>
        </p:nvPicPr>
        <p:blipFill>
          <a:blip r:embed="rId3"/>
          <a:srcRect l="8885" t="35359" r="2891" b="38750"/>
          <a:stretch>
            <a:fillRect/>
          </a:stretch>
        </p:blipFill>
        <p:spPr>
          <a:xfrm>
            <a:off x="363006" y="1354291"/>
            <a:ext cx="3403094" cy="1331610"/>
          </a:xfrm>
          <a:prstGeom prst="rect">
            <a:avLst/>
          </a:prstGeom>
        </p:spPr>
      </p:pic>
      <p:pic>
        <p:nvPicPr>
          <p:cNvPr id="25" name="Picture 24">
            <a:extLst>
              <a:ext uri="{FF2B5EF4-FFF2-40B4-BE49-F238E27FC236}">
                <a16:creationId xmlns:a16="http://schemas.microsoft.com/office/drawing/2014/main" id="{3BA00E77-2FB6-7159-F57C-B5D547B4041C}"/>
              </a:ext>
            </a:extLst>
          </p:cNvPr>
          <p:cNvPicPr>
            <a:picLocks noChangeAspect="1"/>
          </p:cNvPicPr>
          <p:nvPr/>
        </p:nvPicPr>
        <p:blipFill>
          <a:blip r:embed="rId4"/>
          <a:srcRect l="2718" t="44220" r="7284" b="36667"/>
          <a:stretch>
            <a:fillRect/>
          </a:stretch>
        </p:blipFill>
        <p:spPr>
          <a:xfrm>
            <a:off x="365834" y="8803371"/>
            <a:ext cx="6583531" cy="1048622"/>
          </a:xfrm>
          <a:prstGeom prst="rect">
            <a:avLst/>
          </a:prstGeom>
        </p:spPr>
      </p:pic>
      <p:pic>
        <p:nvPicPr>
          <p:cNvPr id="4" name="Picture 3">
            <a:extLst>
              <a:ext uri="{FF2B5EF4-FFF2-40B4-BE49-F238E27FC236}">
                <a16:creationId xmlns:a16="http://schemas.microsoft.com/office/drawing/2014/main" id="{91EC4C19-3005-4EB6-71E1-97A5CF41A4BB}"/>
              </a:ext>
            </a:extLst>
          </p:cNvPr>
          <p:cNvPicPr>
            <a:picLocks noChangeAspect="1"/>
          </p:cNvPicPr>
          <p:nvPr/>
        </p:nvPicPr>
        <p:blipFill>
          <a:blip r:embed="rId5"/>
          <a:srcRect l="4723" t="11960" r="6302" b="37558"/>
          <a:stretch>
            <a:fillRect/>
          </a:stretch>
        </p:blipFill>
        <p:spPr>
          <a:xfrm>
            <a:off x="4180495" y="2369020"/>
            <a:ext cx="2753546" cy="1434018"/>
          </a:xfrm>
          <a:prstGeom prst="rect">
            <a:avLst/>
          </a:prstGeom>
        </p:spPr>
      </p:pic>
      <p:pic>
        <p:nvPicPr>
          <p:cNvPr id="6" name="Graphic 5" descr="Diploma outline">
            <a:extLst>
              <a:ext uri="{FF2B5EF4-FFF2-40B4-BE49-F238E27FC236}">
                <a16:creationId xmlns:a16="http://schemas.microsoft.com/office/drawing/2014/main" id="{DC35FFAE-A24C-F90A-70AA-BBF62D9FC0F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6680" y="3322960"/>
            <a:ext cx="914400" cy="914400"/>
          </a:xfrm>
          <a:prstGeom prst="rect">
            <a:avLst/>
          </a:prstGeom>
        </p:spPr>
      </p:pic>
      <p:pic>
        <p:nvPicPr>
          <p:cNvPr id="9" name="Graphic 8" descr="Ribbon outline">
            <a:extLst>
              <a:ext uri="{FF2B5EF4-FFF2-40B4-BE49-F238E27FC236}">
                <a16:creationId xmlns:a16="http://schemas.microsoft.com/office/drawing/2014/main" id="{D012C547-1095-910C-4D6B-DDB5C63F3CA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39473" y="3340533"/>
            <a:ext cx="914400" cy="914400"/>
          </a:xfrm>
          <a:prstGeom prst="rect">
            <a:avLst/>
          </a:prstGeom>
        </p:spPr>
      </p:pic>
    </p:spTree>
    <p:extLst>
      <p:ext uri="{BB962C8B-B14F-4D97-AF65-F5344CB8AC3E}">
        <p14:creationId xmlns:p14="http://schemas.microsoft.com/office/powerpoint/2010/main" val="3754893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6">
                <a:lumMod val="0"/>
                <a:lumOff val="100000"/>
              </a:schemeClr>
            </a:gs>
            <a:gs pos="35000">
              <a:schemeClr val="accent6">
                <a:lumMod val="0"/>
                <a:lumOff val="100000"/>
              </a:schemeClr>
            </a:gs>
            <a:gs pos="43000">
              <a:schemeClr val="accent4"/>
            </a:gs>
            <a:gs pos="89000">
              <a:schemeClr val="accent1">
                <a:lumMod val="40000"/>
                <a:lumOff val="6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4D2C2B9-0785-3196-551B-04BE459BF053}"/>
              </a:ext>
            </a:extLst>
          </p:cNvPr>
          <p:cNvSpPr>
            <a:spLocks noGrp="1"/>
          </p:cNvSpPr>
          <p:nvPr>
            <p:ph type="title"/>
          </p:nvPr>
        </p:nvSpPr>
        <p:spPr>
          <a:xfrm>
            <a:off x="205408" y="120231"/>
            <a:ext cx="6888576" cy="1112221"/>
          </a:xfrm>
        </p:spPr>
        <p:txBody>
          <a:bodyPr>
            <a:normAutofit/>
          </a:bodyPr>
          <a:lstStyle/>
          <a:p>
            <a:pPr algn="ctr"/>
            <a:r>
              <a:rPr lang="en-US" sz="2200" b="1" dirty="0">
                <a:solidFill>
                  <a:srgbClr val="002060"/>
                </a:solidFill>
                <a:latin typeface="Georgia Pro" panose="02040502050405020303" pitchFamily="18" charset="0"/>
              </a:rPr>
              <a:t>Growing Greener Grant</a:t>
            </a:r>
            <a:br>
              <a:rPr lang="en-US" sz="2200" b="1" dirty="0">
                <a:solidFill>
                  <a:srgbClr val="002060"/>
                </a:solidFill>
                <a:latin typeface="Georgia Pro" panose="02040502050405020303" pitchFamily="18" charset="0"/>
              </a:rPr>
            </a:br>
            <a:r>
              <a:rPr lang="en-US" sz="2200" b="1" dirty="0">
                <a:solidFill>
                  <a:srgbClr val="002060"/>
                </a:solidFill>
                <a:latin typeface="Georgia Pro" panose="02040502050405020303" pitchFamily="18" charset="0"/>
              </a:rPr>
              <a:t>Rattlesnake Creek </a:t>
            </a:r>
          </a:p>
        </p:txBody>
      </p:sp>
      <p:sp>
        <p:nvSpPr>
          <p:cNvPr id="4" name="Slide Number Placeholder 3">
            <a:extLst>
              <a:ext uri="{FF2B5EF4-FFF2-40B4-BE49-F238E27FC236}">
                <a16:creationId xmlns:a16="http://schemas.microsoft.com/office/drawing/2014/main" id="{A381F28F-7F75-7C10-1F84-CAD086D405E0}"/>
              </a:ext>
            </a:extLst>
          </p:cNvPr>
          <p:cNvSpPr>
            <a:spLocks noGrp="1"/>
          </p:cNvSpPr>
          <p:nvPr>
            <p:ph type="sldNum" sz="quarter" idx="4"/>
          </p:nvPr>
        </p:nvSpPr>
        <p:spPr/>
        <p:txBody>
          <a:bodyPr/>
          <a:lstStyle/>
          <a:p>
            <a:fld id="{C3DB2ADC-AF19-4574-8C10-79B5B04FCA27}" type="slidenum">
              <a:rPr lang="en-US" smtClean="0"/>
              <a:pPr/>
              <a:t>18</a:t>
            </a:fld>
            <a:endParaRPr lang="en-US" dirty="0"/>
          </a:p>
        </p:txBody>
      </p:sp>
      <p:cxnSp>
        <p:nvCxnSpPr>
          <p:cNvPr id="6" name="Straight Connector 5">
            <a:extLst>
              <a:ext uri="{FF2B5EF4-FFF2-40B4-BE49-F238E27FC236}">
                <a16:creationId xmlns:a16="http://schemas.microsoft.com/office/drawing/2014/main" id="{731424E8-B5B9-6817-D8C7-F6D4BD292098}"/>
              </a:ext>
            </a:extLst>
          </p:cNvPr>
          <p:cNvCxnSpPr>
            <a:cxnSpLocks/>
          </p:cNvCxnSpPr>
          <p:nvPr/>
        </p:nvCxnSpPr>
        <p:spPr>
          <a:xfrm>
            <a:off x="382118" y="1083212"/>
            <a:ext cx="6572703" cy="0"/>
          </a:xfrm>
          <a:prstGeom prst="line">
            <a:avLst/>
          </a:prstGeom>
          <a:ln w="825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3C0EFE2B-AC66-D54D-AD1A-5FC00AB64A19}"/>
              </a:ext>
            </a:extLst>
          </p:cNvPr>
          <p:cNvSpPr txBox="1">
            <a:spLocks/>
          </p:cNvSpPr>
          <p:nvPr/>
        </p:nvSpPr>
        <p:spPr>
          <a:xfrm>
            <a:off x="382118" y="4599559"/>
            <a:ext cx="6535156" cy="4252180"/>
          </a:xfrm>
          <a:prstGeom prst="rect">
            <a:avLst/>
          </a:prstGeom>
          <a:solidFill>
            <a:schemeClr val="bg2"/>
          </a:solidFill>
        </p:spPr>
        <p:txBody>
          <a:bodyPr>
            <a:noAutofit/>
          </a:bodyPr>
          <a:lstStyle>
            <a:lvl1pPr marL="274320" indent="-274320" algn="l" defTabSz="365760" rtl="0" eaLnBrk="1" latinLnBrk="0" hangingPunct="1">
              <a:spcBef>
                <a:spcPts val="800"/>
              </a:spcBef>
              <a:spcAft>
                <a:spcPts val="0"/>
              </a:spcAft>
              <a:buClr>
                <a:schemeClr val="accent1"/>
              </a:buClr>
              <a:buFont typeface="Wingdings 3" charset="2"/>
              <a:buChar char=""/>
              <a:defRPr sz="1440" kern="1200">
                <a:solidFill>
                  <a:schemeClr val="tx1">
                    <a:lumMod val="75000"/>
                    <a:lumOff val="25000"/>
                  </a:schemeClr>
                </a:solidFill>
                <a:latin typeface="+mn-lt"/>
                <a:ea typeface="+mn-ea"/>
                <a:cs typeface="+mn-cs"/>
              </a:defRPr>
            </a:lvl1pPr>
            <a:lvl2pPr marL="594360" indent="-228600" algn="l" defTabSz="365760" rtl="0" eaLnBrk="1" latinLnBrk="0" hangingPunct="1">
              <a:spcBef>
                <a:spcPts val="800"/>
              </a:spcBef>
              <a:spcAft>
                <a:spcPts val="0"/>
              </a:spcAft>
              <a:buClr>
                <a:schemeClr val="accent1"/>
              </a:buClr>
              <a:buFont typeface="Wingdings 3" charset="2"/>
              <a:buChar char=""/>
              <a:defRPr sz="1280" kern="1200">
                <a:solidFill>
                  <a:schemeClr val="tx1">
                    <a:lumMod val="75000"/>
                    <a:lumOff val="25000"/>
                  </a:schemeClr>
                </a:solidFill>
                <a:latin typeface="+mn-lt"/>
                <a:ea typeface="+mn-ea"/>
                <a:cs typeface="+mn-cs"/>
              </a:defRPr>
            </a:lvl2pPr>
            <a:lvl3pPr marL="914400" indent="-182880" algn="l" defTabSz="365760" rtl="0" eaLnBrk="1" latinLnBrk="0" hangingPunct="1">
              <a:spcBef>
                <a:spcPts val="800"/>
              </a:spcBef>
              <a:spcAft>
                <a:spcPts val="0"/>
              </a:spcAft>
              <a:buClr>
                <a:schemeClr val="accent1"/>
              </a:buClr>
              <a:buFont typeface="Wingdings 3" charset="2"/>
              <a:buChar char=""/>
              <a:defRPr sz="1120" kern="1200">
                <a:solidFill>
                  <a:schemeClr val="tx1">
                    <a:lumMod val="75000"/>
                    <a:lumOff val="25000"/>
                  </a:schemeClr>
                </a:solidFill>
                <a:latin typeface="+mn-lt"/>
                <a:ea typeface="+mn-ea"/>
                <a:cs typeface="+mn-cs"/>
              </a:defRPr>
            </a:lvl3pPr>
            <a:lvl4pPr marL="128016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4pPr>
            <a:lvl5pPr marL="164592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5pPr>
            <a:lvl6pPr marL="201168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6pPr>
            <a:lvl7pPr marL="237744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7pPr>
            <a:lvl8pPr marL="274320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8pPr>
            <a:lvl9pPr marL="310896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9pPr>
          </a:lstStyle>
          <a:p>
            <a:pPr marL="0">
              <a:spcAft>
                <a:spcPts val="600"/>
              </a:spcAft>
            </a:pPr>
            <a:r>
              <a:rPr lang="en-US" sz="1400" kern="100" dirty="0">
                <a:latin typeface="Georgia Pro" panose="02040502050405020303" pitchFamily="18" charset="0"/>
                <a:ea typeface="Aptos" panose="020B0004020202020204" pitchFamily="34" charset="0"/>
                <a:cs typeface="Times New Roman" panose="02020603050405020304" pitchFamily="18" charset="0"/>
              </a:rPr>
              <a:t>In 2022, the Jefferson County Conservation District was awarded a PA DEP Growing Greener Grant to continue the improvement of the Rattlesnake Creek watershed by installing structures to stabilize eroded streambanks and provide fish habitat. Streambank stabilization will help to reduce erosion within the stream channel and prevent scour of the stream bank so property owners will no longer lose property, minimizing risk to nearby structures. Stabilization of streambank erosion through the construction of structures that provide habitat to fish and macroinvertebrates will continue to provide protection to life and improve properties over time. Rattlesnake Creek is a wild and stocked trout stream, and construction of the instream structures will provide a benefit to adjacent property owners by increasing stability of the stream channel and provide a benefit to fish by improving habitat within the stream.  </a:t>
            </a:r>
          </a:p>
          <a:p>
            <a:pPr marL="0">
              <a:spcAft>
                <a:spcPts val="600"/>
              </a:spcAft>
            </a:pPr>
            <a:r>
              <a:rPr lang="en-US" sz="1400" kern="100" dirty="0">
                <a:latin typeface="Georgia Pro" panose="02040502050405020303" pitchFamily="18" charset="0"/>
                <a:ea typeface="Aptos" panose="020B0004020202020204" pitchFamily="34" charset="0"/>
                <a:cs typeface="Times New Roman" panose="02020603050405020304" pitchFamily="18" charset="0"/>
              </a:rPr>
              <a:t>The PA DEP Growing Greener grant allowed for the installation of about 110 streambank stabilization and fish habitat structures along approximately 2100  linear feet of streambank in the Rattlesnake Creek watershed. This PA DEP Growing Greener grant has allowed for great improvement to the Rattlesnake Creek watershed.</a:t>
            </a:r>
          </a:p>
          <a:p>
            <a:pPr marL="0">
              <a:spcAft>
                <a:spcPts val="600"/>
              </a:spcAft>
            </a:pPr>
            <a:endParaRPr lang="en-US" sz="1400" kern="100" dirty="0">
              <a:latin typeface="Georgia Pro" panose="02040502050405020303" pitchFamily="18" charset="0"/>
              <a:ea typeface="Aptos" panose="020B0004020202020204" pitchFamily="34" charset="0"/>
              <a:cs typeface="Times New Roman" panose="02020603050405020304" pitchFamily="18" charset="0"/>
            </a:endParaRPr>
          </a:p>
          <a:p>
            <a:pPr marL="0" indent="0">
              <a:buFont typeface="Wingdings 3" charset="2"/>
              <a:buNone/>
            </a:pPr>
            <a:endParaRPr lang="en-US" sz="1400" dirty="0">
              <a:solidFill>
                <a:schemeClr val="tx1"/>
              </a:solidFill>
              <a:highlight>
                <a:srgbClr val="FFFF00"/>
              </a:highlight>
              <a:latin typeface="Georgia Pro" panose="02040502050405020303" pitchFamily="18" charset="0"/>
            </a:endParaRPr>
          </a:p>
        </p:txBody>
      </p:sp>
      <p:pic>
        <p:nvPicPr>
          <p:cNvPr id="3" name="Picture 2">
            <a:extLst>
              <a:ext uri="{FF2B5EF4-FFF2-40B4-BE49-F238E27FC236}">
                <a16:creationId xmlns:a16="http://schemas.microsoft.com/office/drawing/2014/main" id="{E4B9A355-BAF3-BB90-27F7-30568379BE75}"/>
              </a:ext>
            </a:extLst>
          </p:cNvPr>
          <p:cNvPicPr>
            <a:picLocks noChangeAspect="1"/>
          </p:cNvPicPr>
          <p:nvPr/>
        </p:nvPicPr>
        <p:blipFill>
          <a:blip r:embed="rId2"/>
          <a:stretch>
            <a:fillRect/>
          </a:stretch>
        </p:blipFill>
        <p:spPr>
          <a:xfrm>
            <a:off x="3704863" y="1571872"/>
            <a:ext cx="3483645" cy="2608592"/>
          </a:xfrm>
          <a:prstGeom prst="rect">
            <a:avLst/>
          </a:prstGeom>
          <a:ln>
            <a:solidFill>
              <a:schemeClr val="tx1"/>
            </a:solidFill>
          </a:ln>
        </p:spPr>
      </p:pic>
      <p:pic>
        <p:nvPicPr>
          <p:cNvPr id="10" name="Picture 9">
            <a:extLst>
              <a:ext uri="{FF2B5EF4-FFF2-40B4-BE49-F238E27FC236}">
                <a16:creationId xmlns:a16="http://schemas.microsoft.com/office/drawing/2014/main" id="{9F758FA3-05C4-9DA7-9929-7EBC3FF43AEE}"/>
              </a:ext>
            </a:extLst>
          </p:cNvPr>
          <p:cNvPicPr>
            <a:picLocks noChangeAspect="1"/>
          </p:cNvPicPr>
          <p:nvPr/>
        </p:nvPicPr>
        <p:blipFill>
          <a:blip r:embed="rId3"/>
          <a:stretch>
            <a:fillRect/>
          </a:stretch>
        </p:blipFill>
        <p:spPr>
          <a:xfrm>
            <a:off x="126693" y="1567729"/>
            <a:ext cx="3483646" cy="2612735"/>
          </a:xfrm>
          <a:prstGeom prst="rect">
            <a:avLst/>
          </a:prstGeom>
          <a:ln>
            <a:solidFill>
              <a:schemeClr val="tx1"/>
            </a:solidFill>
          </a:ln>
        </p:spPr>
      </p:pic>
      <p:sp>
        <p:nvSpPr>
          <p:cNvPr id="11" name="TextBox 10">
            <a:extLst>
              <a:ext uri="{FF2B5EF4-FFF2-40B4-BE49-F238E27FC236}">
                <a16:creationId xmlns:a16="http://schemas.microsoft.com/office/drawing/2014/main" id="{A79377E7-2363-D043-8E82-FC39F6FAE09A}"/>
              </a:ext>
            </a:extLst>
          </p:cNvPr>
          <p:cNvSpPr txBox="1"/>
          <p:nvPr/>
        </p:nvSpPr>
        <p:spPr>
          <a:xfrm>
            <a:off x="126692" y="1567729"/>
            <a:ext cx="3483646" cy="369332"/>
          </a:xfrm>
          <a:prstGeom prst="rect">
            <a:avLst/>
          </a:prstGeom>
          <a:solidFill>
            <a:schemeClr val="bg1">
              <a:lumMod val="85000"/>
            </a:schemeClr>
          </a:solidFill>
          <a:ln>
            <a:solidFill>
              <a:schemeClr val="tx1"/>
            </a:solidFill>
          </a:ln>
        </p:spPr>
        <p:txBody>
          <a:bodyPr wrap="square" rtlCol="0">
            <a:spAutoFit/>
          </a:bodyPr>
          <a:lstStyle/>
          <a:p>
            <a:pPr algn="ctr"/>
            <a:r>
              <a:rPr lang="en-US" b="1" dirty="0"/>
              <a:t>Before</a:t>
            </a:r>
          </a:p>
        </p:txBody>
      </p:sp>
      <p:sp>
        <p:nvSpPr>
          <p:cNvPr id="12" name="TextBox 11">
            <a:extLst>
              <a:ext uri="{FF2B5EF4-FFF2-40B4-BE49-F238E27FC236}">
                <a16:creationId xmlns:a16="http://schemas.microsoft.com/office/drawing/2014/main" id="{9F7740E4-348D-9597-2BEC-5F005CD26BE9}"/>
              </a:ext>
            </a:extLst>
          </p:cNvPr>
          <p:cNvSpPr txBox="1"/>
          <p:nvPr/>
        </p:nvSpPr>
        <p:spPr>
          <a:xfrm>
            <a:off x="3704861" y="1567729"/>
            <a:ext cx="3483646" cy="369332"/>
          </a:xfrm>
          <a:prstGeom prst="rect">
            <a:avLst/>
          </a:prstGeom>
          <a:solidFill>
            <a:schemeClr val="bg1">
              <a:lumMod val="85000"/>
            </a:schemeClr>
          </a:solidFill>
          <a:ln>
            <a:solidFill>
              <a:schemeClr val="tx1"/>
            </a:solidFill>
          </a:ln>
        </p:spPr>
        <p:txBody>
          <a:bodyPr wrap="square" rtlCol="0">
            <a:spAutoFit/>
          </a:bodyPr>
          <a:lstStyle/>
          <a:p>
            <a:pPr algn="ctr"/>
            <a:r>
              <a:rPr lang="en-US" b="1" dirty="0"/>
              <a:t>After</a:t>
            </a:r>
          </a:p>
        </p:txBody>
      </p:sp>
    </p:spTree>
    <p:extLst>
      <p:ext uri="{BB962C8B-B14F-4D97-AF65-F5344CB8AC3E}">
        <p14:creationId xmlns:p14="http://schemas.microsoft.com/office/powerpoint/2010/main" val="498506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6">
                <a:lumMod val="0"/>
                <a:lumOff val="100000"/>
              </a:schemeClr>
            </a:gs>
            <a:gs pos="35000">
              <a:schemeClr val="accent6">
                <a:lumMod val="0"/>
                <a:lumOff val="100000"/>
              </a:schemeClr>
            </a:gs>
            <a:gs pos="43000">
              <a:schemeClr val="accent4"/>
            </a:gs>
            <a:gs pos="89000">
              <a:schemeClr val="accent1">
                <a:lumMod val="40000"/>
                <a:lumOff val="60000"/>
              </a:schemeClr>
            </a:gs>
          </a:gsLst>
          <a:path path="circle">
            <a:fillToRect l="50000" t="-80000" r="50000" b="180000"/>
          </a:path>
        </a:gradFill>
        <a:effectLst/>
      </p:bgPr>
    </p:bg>
    <p:spTree>
      <p:nvGrpSpPr>
        <p:cNvPr id="1" name="">
          <a:extLst>
            <a:ext uri="{FF2B5EF4-FFF2-40B4-BE49-F238E27FC236}">
              <a16:creationId xmlns:a16="http://schemas.microsoft.com/office/drawing/2014/main" id="{20B71681-7230-2B45-7271-D9FEC0423165}"/>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EF8D8B3-3DF2-398A-E8E4-A56321DB637F}"/>
              </a:ext>
            </a:extLst>
          </p:cNvPr>
          <p:cNvSpPr>
            <a:spLocks noGrp="1"/>
          </p:cNvSpPr>
          <p:nvPr>
            <p:ph type="title"/>
          </p:nvPr>
        </p:nvSpPr>
        <p:spPr>
          <a:xfrm>
            <a:off x="205408" y="120231"/>
            <a:ext cx="6888576" cy="1112221"/>
          </a:xfrm>
        </p:spPr>
        <p:txBody>
          <a:bodyPr>
            <a:normAutofit/>
          </a:bodyPr>
          <a:lstStyle/>
          <a:p>
            <a:pPr algn="ctr"/>
            <a:r>
              <a:rPr lang="en-US" sz="2200" b="1" dirty="0">
                <a:solidFill>
                  <a:srgbClr val="002060"/>
                </a:solidFill>
                <a:latin typeface="Georgia Pro" panose="02040502050405020303" pitchFamily="18" charset="0"/>
              </a:rPr>
              <a:t>Rattlesnake Creek Stream Restoration Project Story Map</a:t>
            </a:r>
          </a:p>
        </p:txBody>
      </p:sp>
      <p:sp>
        <p:nvSpPr>
          <p:cNvPr id="4" name="Slide Number Placeholder 3">
            <a:extLst>
              <a:ext uri="{FF2B5EF4-FFF2-40B4-BE49-F238E27FC236}">
                <a16:creationId xmlns:a16="http://schemas.microsoft.com/office/drawing/2014/main" id="{89D711F9-E843-561F-3661-9380D64172B5}"/>
              </a:ext>
            </a:extLst>
          </p:cNvPr>
          <p:cNvSpPr>
            <a:spLocks noGrp="1"/>
          </p:cNvSpPr>
          <p:nvPr>
            <p:ph type="sldNum" sz="quarter" idx="4"/>
          </p:nvPr>
        </p:nvSpPr>
        <p:spPr/>
        <p:txBody>
          <a:bodyPr/>
          <a:lstStyle/>
          <a:p>
            <a:fld id="{C3DB2ADC-AF19-4574-8C10-79B5B04FCA27}" type="slidenum">
              <a:rPr lang="en-US" smtClean="0"/>
              <a:pPr/>
              <a:t>19</a:t>
            </a:fld>
            <a:endParaRPr lang="en-US" dirty="0"/>
          </a:p>
        </p:txBody>
      </p:sp>
      <p:cxnSp>
        <p:nvCxnSpPr>
          <p:cNvPr id="6" name="Straight Connector 5">
            <a:extLst>
              <a:ext uri="{FF2B5EF4-FFF2-40B4-BE49-F238E27FC236}">
                <a16:creationId xmlns:a16="http://schemas.microsoft.com/office/drawing/2014/main" id="{C6B78BEB-E9D5-F925-D76D-358A913380B8}"/>
              </a:ext>
            </a:extLst>
          </p:cNvPr>
          <p:cNvCxnSpPr>
            <a:cxnSpLocks/>
          </p:cNvCxnSpPr>
          <p:nvPr/>
        </p:nvCxnSpPr>
        <p:spPr>
          <a:xfrm>
            <a:off x="381040" y="1174652"/>
            <a:ext cx="6573781" cy="0"/>
          </a:xfrm>
          <a:prstGeom prst="line">
            <a:avLst/>
          </a:prstGeom>
          <a:ln w="825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1DA40D68-89CB-769B-7270-30B22EFBD324}"/>
              </a:ext>
            </a:extLst>
          </p:cNvPr>
          <p:cNvSpPr txBox="1">
            <a:spLocks/>
          </p:cNvSpPr>
          <p:nvPr/>
        </p:nvSpPr>
        <p:spPr>
          <a:xfrm>
            <a:off x="381040" y="5414789"/>
            <a:ext cx="6535156" cy="2424093"/>
          </a:xfrm>
          <a:prstGeom prst="rect">
            <a:avLst/>
          </a:prstGeom>
          <a:solidFill>
            <a:schemeClr val="bg2"/>
          </a:solidFill>
        </p:spPr>
        <p:txBody>
          <a:bodyPr>
            <a:noAutofit/>
          </a:bodyPr>
          <a:lstStyle>
            <a:lvl1pPr marL="274320" indent="-274320" algn="l" defTabSz="365760" rtl="0" eaLnBrk="1" latinLnBrk="0" hangingPunct="1">
              <a:spcBef>
                <a:spcPts val="800"/>
              </a:spcBef>
              <a:spcAft>
                <a:spcPts val="0"/>
              </a:spcAft>
              <a:buClr>
                <a:schemeClr val="accent1"/>
              </a:buClr>
              <a:buFont typeface="Wingdings 3" charset="2"/>
              <a:buChar char=""/>
              <a:defRPr sz="1440" kern="1200">
                <a:solidFill>
                  <a:schemeClr val="tx1">
                    <a:lumMod val="75000"/>
                    <a:lumOff val="25000"/>
                  </a:schemeClr>
                </a:solidFill>
                <a:latin typeface="+mn-lt"/>
                <a:ea typeface="+mn-ea"/>
                <a:cs typeface="+mn-cs"/>
              </a:defRPr>
            </a:lvl1pPr>
            <a:lvl2pPr marL="594360" indent="-228600" algn="l" defTabSz="365760" rtl="0" eaLnBrk="1" latinLnBrk="0" hangingPunct="1">
              <a:spcBef>
                <a:spcPts val="800"/>
              </a:spcBef>
              <a:spcAft>
                <a:spcPts val="0"/>
              </a:spcAft>
              <a:buClr>
                <a:schemeClr val="accent1"/>
              </a:buClr>
              <a:buFont typeface="Wingdings 3" charset="2"/>
              <a:buChar char=""/>
              <a:defRPr sz="1280" kern="1200">
                <a:solidFill>
                  <a:schemeClr val="tx1">
                    <a:lumMod val="75000"/>
                    <a:lumOff val="25000"/>
                  </a:schemeClr>
                </a:solidFill>
                <a:latin typeface="+mn-lt"/>
                <a:ea typeface="+mn-ea"/>
                <a:cs typeface="+mn-cs"/>
              </a:defRPr>
            </a:lvl2pPr>
            <a:lvl3pPr marL="914400" indent="-182880" algn="l" defTabSz="365760" rtl="0" eaLnBrk="1" latinLnBrk="0" hangingPunct="1">
              <a:spcBef>
                <a:spcPts val="800"/>
              </a:spcBef>
              <a:spcAft>
                <a:spcPts val="0"/>
              </a:spcAft>
              <a:buClr>
                <a:schemeClr val="accent1"/>
              </a:buClr>
              <a:buFont typeface="Wingdings 3" charset="2"/>
              <a:buChar char=""/>
              <a:defRPr sz="1120" kern="1200">
                <a:solidFill>
                  <a:schemeClr val="tx1">
                    <a:lumMod val="75000"/>
                    <a:lumOff val="25000"/>
                  </a:schemeClr>
                </a:solidFill>
                <a:latin typeface="+mn-lt"/>
                <a:ea typeface="+mn-ea"/>
                <a:cs typeface="+mn-cs"/>
              </a:defRPr>
            </a:lvl3pPr>
            <a:lvl4pPr marL="128016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4pPr>
            <a:lvl5pPr marL="164592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5pPr>
            <a:lvl6pPr marL="201168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6pPr>
            <a:lvl7pPr marL="237744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7pPr>
            <a:lvl8pPr marL="274320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8pPr>
            <a:lvl9pPr marL="310896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9pPr>
          </a:lstStyle>
          <a:p>
            <a:pPr marL="0">
              <a:spcAft>
                <a:spcPts val="600"/>
              </a:spcAft>
            </a:pPr>
            <a:r>
              <a:rPr lang="en-US" sz="1400" kern="100" dirty="0">
                <a:latin typeface="Georgia Pro" panose="02040502050405020303" pitchFamily="18" charset="0"/>
                <a:ea typeface="Aptos" panose="020B0004020202020204" pitchFamily="34" charset="0"/>
                <a:cs typeface="Times New Roman" panose="02020603050405020304" pitchFamily="18" charset="0"/>
              </a:rPr>
              <a:t>The JCCD has also created a Story Map to showcase the projects in the Rattlesnake Creek watershed. The Rattlesnake Creek Stream Restoration Project Story Map shows the location of each project, as well as the potential environmental benefit of each. The website has interactive maps, links to valuable resources, and clarification on the importance of this type of project. </a:t>
            </a:r>
          </a:p>
          <a:p>
            <a:pPr marL="0">
              <a:spcAft>
                <a:spcPts val="600"/>
              </a:spcAft>
            </a:pPr>
            <a:endParaRPr lang="en-US" sz="1400" kern="100" dirty="0">
              <a:latin typeface="Georgia Pro" panose="02040502050405020303" pitchFamily="18" charset="0"/>
              <a:ea typeface="Aptos" panose="020B0004020202020204" pitchFamily="34" charset="0"/>
              <a:cs typeface="Times New Roman" panose="02020603050405020304" pitchFamily="18" charset="0"/>
            </a:endParaRPr>
          </a:p>
          <a:p>
            <a:pPr marL="0">
              <a:spcAft>
                <a:spcPts val="600"/>
              </a:spcAft>
            </a:pPr>
            <a:r>
              <a:rPr lang="en-US" sz="1400" kern="100" dirty="0">
                <a:latin typeface="Georgia Pro" panose="02040502050405020303" pitchFamily="18" charset="0"/>
                <a:ea typeface="Aptos" panose="020B0004020202020204" pitchFamily="34" charset="0"/>
                <a:cs typeface="Times New Roman" panose="02020603050405020304" pitchFamily="18" charset="0"/>
              </a:rPr>
              <a:t>Check out the Rattlesnake Creek Stream Restoration Project Story Map at: </a:t>
            </a:r>
            <a:r>
              <a:rPr lang="en-US" sz="1400" kern="100" dirty="0">
                <a:latin typeface="Georgia Pro" panose="02040502050405020303" pitchFamily="18" charset="0"/>
                <a:ea typeface="Aptos" panose="020B0004020202020204" pitchFamily="34" charset="0"/>
                <a:cs typeface="Times New Roman" panose="02020603050405020304" pitchFamily="18" charset="0"/>
                <a:hlinkClick r:id="rId2"/>
              </a:rPr>
              <a:t>https://storymaps.arcgis.com/stories/3c3aead5e2f24cd8a8e3eb2f6193b6c7</a:t>
            </a:r>
            <a:r>
              <a:rPr lang="en-US" sz="1400" kern="100" dirty="0">
                <a:latin typeface="Georgia Pro" panose="02040502050405020303" pitchFamily="18" charset="0"/>
                <a:ea typeface="Aptos" panose="020B0004020202020204" pitchFamily="34" charset="0"/>
                <a:cs typeface="Times New Roman" panose="02020603050405020304" pitchFamily="18" charset="0"/>
              </a:rPr>
              <a:t> </a:t>
            </a:r>
          </a:p>
          <a:p>
            <a:pPr marL="0">
              <a:spcAft>
                <a:spcPts val="600"/>
              </a:spcAft>
            </a:pPr>
            <a:endParaRPr lang="en-US" sz="1400" kern="100" dirty="0">
              <a:latin typeface="Georgia Pro" panose="02040502050405020303" pitchFamily="18" charset="0"/>
              <a:ea typeface="Aptos" panose="020B0004020202020204" pitchFamily="34" charset="0"/>
              <a:cs typeface="Times New Roman" panose="02020603050405020304" pitchFamily="18" charset="0"/>
            </a:endParaRPr>
          </a:p>
          <a:p>
            <a:pPr marL="0" indent="0">
              <a:buFont typeface="Wingdings 3" charset="2"/>
              <a:buNone/>
            </a:pPr>
            <a:endParaRPr lang="en-US" sz="1400" dirty="0">
              <a:solidFill>
                <a:schemeClr val="tx1"/>
              </a:solidFill>
              <a:highlight>
                <a:srgbClr val="FFFF00"/>
              </a:highlight>
              <a:latin typeface="Georgia Pro" panose="02040502050405020303" pitchFamily="18" charset="0"/>
            </a:endParaRPr>
          </a:p>
        </p:txBody>
      </p:sp>
      <p:pic>
        <p:nvPicPr>
          <p:cNvPr id="5" name="Picture 4" descr="A stream of water with a house and trees&#10;&#10;AI-generated content may be incorrect.">
            <a:extLst>
              <a:ext uri="{FF2B5EF4-FFF2-40B4-BE49-F238E27FC236}">
                <a16:creationId xmlns:a16="http://schemas.microsoft.com/office/drawing/2014/main" id="{644B7294-C88D-3C97-2BDD-8F64A00447BF}"/>
              </a:ext>
            </a:extLst>
          </p:cNvPr>
          <p:cNvPicPr>
            <a:picLocks noChangeAspect="1"/>
          </p:cNvPicPr>
          <p:nvPr/>
        </p:nvPicPr>
        <p:blipFill>
          <a:blip r:embed="rId3"/>
          <a:stretch>
            <a:fillRect/>
          </a:stretch>
        </p:blipFill>
        <p:spPr>
          <a:xfrm>
            <a:off x="214389" y="1865256"/>
            <a:ext cx="6886421" cy="2968485"/>
          </a:xfrm>
          <a:prstGeom prst="rect">
            <a:avLst/>
          </a:prstGeom>
          <a:ln w="28575">
            <a:solidFill>
              <a:schemeClr val="tx1"/>
            </a:solidFill>
          </a:ln>
        </p:spPr>
      </p:pic>
      <p:cxnSp>
        <p:nvCxnSpPr>
          <p:cNvPr id="3" name="Straight Connector 2">
            <a:extLst>
              <a:ext uri="{FF2B5EF4-FFF2-40B4-BE49-F238E27FC236}">
                <a16:creationId xmlns:a16="http://schemas.microsoft.com/office/drawing/2014/main" id="{D1A1E435-161E-CEB4-8E1C-515D04EF9DB5}"/>
              </a:ext>
            </a:extLst>
          </p:cNvPr>
          <p:cNvCxnSpPr>
            <a:cxnSpLocks/>
          </p:cNvCxnSpPr>
          <p:nvPr/>
        </p:nvCxnSpPr>
        <p:spPr>
          <a:xfrm>
            <a:off x="342415" y="8809892"/>
            <a:ext cx="6573781" cy="0"/>
          </a:xfrm>
          <a:prstGeom prst="line">
            <a:avLst/>
          </a:prstGeom>
          <a:ln w="825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BA3D5D-10FE-59B1-27FD-40C2B3D1F74B}"/>
              </a:ext>
            </a:extLst>
          </p:cNvPr>
          <p:cNvCxnSpPr>
            <a:cxnSpLocks/>
          </p:cNvCxnSpPr>
          <p:nvPr/>
        </p:nvCxnSpPr>
        <p:spPr>
          <a:xfrm>
            <a:off x="342415" y="8459372"/>
            <a:ext cx="6573781" cy="0"/>
          </a:xfrm>
          <a:prstGeom prst="line">
            <a:avLst/>
          </a:prstGeom>
          <a:ln w="825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CD1C1A3-D7FB-498B-245E-9E54780ED74A}"/>
              </a:ext>
            </a:extLst>
          </p:cNvPr>
          <p:cNvCxnSpPr>
            <a:cxnSpLocks/>
          </p:cNvCxnSpPr>
          <p:nvPr/>
        </p:nvCxnSpPr>
        <p:spPr>
          <a:xfrm>
            <a:off x="370709" y="9157427"/>
            <a:ext cx="6573781" cy="0"/>
          </a:xfrm>
          <a:prstGeom prst="line">
            <a:avLst/>
          </a:prstGeom>
          <a:ln w="825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2497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86000">
              <a:schemeClr val="bg2">
                <a:shade val="98000"/>
                <a:satMod val="120000"/>
                <a:lumMod val="98000"/>
              </a:schemeClr>
            </a:gs>
            <a:gs pos="10000">
              <a:schemeClr val="bg2"/>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8BEF5F-00BC-5BA7-C0E2-94A5C1FC0D29}"/>
              </a:ext>
            </a:extLst>
          </p:cNvPr>
          <p:cNvSpPr>
            <a:spLocks noGrp="1"/>
          </p:cNvSpPr>
          <p:nvPr>
            <p:ph type="title"/>
          </p:nvPr>
        </p:nvSpPr>
        <p:spPr>
          <a:xfrm>
            <a:off x="423562" y="450428"/>
            <a:ext cx="6643801" cy="392852"/>
          </a:xfrm>
          <a:solidFill>
            <a:schemeClr val="accent3">
              <a:lumMod val="40000"/>
              <a:lumOff val="60000"/>
            </a:schemeClr>
          </a:solidFill>
        </p:spPr>
        <p:txBody>
          <a:bodyPr>
            <a:noAutofit/>
          </a:bodyPr>
          <a:lstStyle/>
          <a:p>
            <a:r>
              <a:rPr lang="en-US" sz="2200" b="1" dirty="0">
                <a:solidFill>
                  <a:schemeClr val="accent5">
                    <a:lumMod val="75000"/>
                  </a:schemeClr>
                </a:solidFill>
              </a:rPr>
              <a:t>Table of Contents</a:t>
            </a:r>
          </a:p>
        </p:txBody>
      </p:sp>
      <p:sp>
        <p:nvSpPr>
          <p:cNvPr id="4" name="Content Placeholder 3">
            <a:extLst>
              <a:ext uri="{FF2B5EF4-FFF2-40B4-BE49-F238E27FC236}">
                <a16:creationId xmlns:a16="http://schemas.microsoft.com/office/drawing/2014/main" id="{2B7243AA-A570-5533-577C-6CF74FAD07DC}"/>
              </a:ext>
            </a:extLst>
          </p:cNvPr>
          <p:cNvSpPr>
            <a:spLocks noGrp="1"/>
          </p:cNvSpPr>
          <p:nvPr>
            <p:ph sz="quarter" idx="10"/>
          </p:nvPr>
        </p:nvSpPr>
        <p:spPr>
          <a:xfrm>
            <a:off x="1321508" y="990600"/>
            <a:ext cx="5745855" cy="8778240"/>
          </a:xfrm>
          <a:gradFill flip="none" rotWithShape="1">
            <a:gsLst>
              <a:gs pos="2000">
                <a:schemeClr val="accent3">
                  <a:lumMod val="20000"/>
                  <a:lumOff val="80000"/>
                </a:schemeClr>
              </a:gs>
              <a:gs pos="0">
                <a:schemeClr val="accent2">
                  <a:lumMod val="60000"/>
                  <a:lumOff val="40000"/>
                </a:schemeClr>
              </a:gs>
              <a:gs pos="43000">
                <a:srgbClr val="FBE69B"/>
              </a:gs>
              <a:gs pos="74000">
                <a:srgbClr val="FFC000">
                  <a:lumMod val="70000"/>
                  <a:lumOff val="30000"/>
                </a:srgbClr>
              </a:gs>
              <a:gs pos="27528">
                <a:srgbClr val="E4E5D1"/>
              </a:gs>
              <a:gs pos="100000">
                <a:srgbClr val="FFE8BB"/>
              </a:gs>
            </a:gsLst>
            <a:lin ang="16200000" scaled="1"/>
            <a:tileRect/>
          </a:gradFill>
        </p:spPr>
        <p:txBody>
          <a:bodyPr>
            <a:normAutofit/>
          </a:bodyPr>
          <a:lstStyle/>
          <a:p>
            <a:pPr marL="365771" indent="-365771">
              <a:buAutoNum type="arabicPlain"/>
            </a:pPr>
            <a:r>
              <a:rPr lang="en-US" b="1" dirty="0"/>
              <a:t>Cover</a:t>
            </a:r>
          </a:p>
          <a:p>
            <a:pPr marL="365771" indent="-365771">
              <a:buAutoNum type="arabicPlain"/>
            </a:pPr>
            <a:r>
              <a:rPr lang="en-US" b="1" dirty="0"/>
              <a:t>Table of Contents</a:t>
            </a:r>
          </a:p>
          <a:p>
            <a:pPr marL="365771" indent="-365771">
              <a:buAutoNum type="arabicPlain"/>
            </a:pPr>
            <a:r>
              <a:rPr lang="en-US" b="1" dirty="0"/>
              <a:t>Background</a:t>
            </a:r>
          </a:p>
          <a:p>
            <a:pPr marL="365771" indent="-365771">
              <a:buAutoNum type="arabicPlain"/>
            </a:pPr>
            <a:r>
              <a:rPr lang="en-US" b="1" dirty="0"/>
              <a:t>Board of Directors/Mission/Vision</a:t>
            </a:r>
          </a:p>
          <a:p>
            <a:pPr marL="365771" indent="-365771">
              <a:buAutoNum type="arabicPlain"/>
            </a:pPr>
            <a:r>
              <a:rPr lang="en-US" b="1" dirty="0"/>
              <a:t>Staff / Cooperating Agencies</a:t>
            </a:r>
          </a:p>
          <a:p>
            <a:pPr marL="365771" indent="-365771">
              <a:buAutoNum type="arabicPlain"/>
            </a:pPr>
            <a:r>
              <a:rPr lang="en-US" b="1" dirty="0"/>
              <a:t>State Delegated Programs (DGLVR)</a:t>
            </a:r>
          </a:p>
          <a:p>
            <a:pPr marL="365771" indent="-365771">
              <a:buAutoNum type="arabicPlain"/>
            </a:pPr>
            <a:r>
              <a:rPr lang="en-US" b="1" dirty="0"/>
              <a:t>Chapter 102: E&amp;S</a:t>
            </a:r>
          </a:p>
          <a:p>
            <a:pPr marL="365771" indent="-365771">
              <a:buAutoNum type="arabicPlain"/>
            </a:pPr>
            <a:r>
              <a:rPr lang="en-US" b="1" dirty="0"/>
              <a:t>Chapter 105</a:t>
            </a:r>
          </a:p>
          <a:p>
            <a:pPr marL="365771" indent="-365771">
              <a:buAutoNum type="arabicPlain"/>
            </a:pPr>
            <a:r>
              <a:rPr lang="en-US" b="1" dirty="0"/>
              <a:t>Nutrient Management Program</a:t>
            </a:r>
          </a:p>
          <a:p>
            <a:pPr marL="365771" indent="-365771">
              <a:buAutoNum type="arabicPlain"/>
            </a:pPr>
            <a:r>
              <a:rPr lang="en-US" b="1" dirty="0"/>
              <a:t>Agricultural Technical Assistance</a:t>
            </a:r>
          </a:p>
          <a:p>
            <a:pPr marL="365771" indent="-365771">
              <a:buAutoNum type="arabicPlain"/>
            </a:pPr>
            <a:r>
              <a:rPr lang="en-US" b="1" dirty="0"/>
              <a:t>Agriculture Conservation Assistance Program (ACAP)</a:t>
            </a:r>
          </a:p>
          <a:p>
            <a:pPr marL="365771" indent="-365771">
              <a:buAutoNum type="arabicPlain"/>
            </a:pPr>
            <a:r>
              <a:rPr lang="en-US" b="1" dirty="0"/>
              <a:t>Outreach &amp; Education</a:t>
            </a:r>
          </a:p>
          <a:p>
            <a:pPr marL="365771" indent="-365771">
              <a:buAutoNum type="arabicPlain"/>
            </a:pPr>
            <a:r>
              <a:rPr lang="en-US" b="1" dirty="0"/>
              <a:t>Outreach &amp; Education Continued</a:t>
            </a:r>
          </a:p>
          <a:p>
            <a:pPr marL="365771" indent="-365771">
              <a:buFont typeface="Wingdings 3" charset="2"/>
              <a:buAutoNum type="arabicPlain"/>
            </a:pPr>
            <a:r>
              <a:rPr lang="en-US" b="1" dirty="0"/>
              <a:t>Outreach &amp; Education Continued</a:t>
            </a:r>
          </a:p>
          <a:p>
            <a:pPr marL="365771" indent="-365771">
              <a:buFont typeface="Wingdings 3" charset="2"/>
              <a:buAutoNum type="arabicPlain"/>
            </a:pPr>
            <a:r>
              <a:rPr lang="en-US" b="1" dirty="0"/>
              <a:t>Outreach &amp; Education Continued</a:t>
            </a:r>
          </a:p>
          <a:p>
            <a:pPr marL="365771" indent="-365771">
              <a:buFont typeface="Wingdings 3" charset="2"/>
              <a:buAutoNum type="arabicPlain"/>
            </a:pPr>
            <a:r>
              <a:rPr lang="en-US" b="1" dirty="0"/>
              <a:t>Outreach &amp; Education Continued</a:t>
            </a:r>
          </a:p>
          <a:p>
            <a:pPr marL="365771" indent="-365771">
              <a:buAutoNum type="arabicPlain"/>
            </a:pPr>
            <a:r>
              <a:rPr lang="en-US" b="1" dirty="0"/>
              <a:t>Tri-County Envirothon</a:t>
            </a:r>
          </a:p>
          <a:p>
            <a:pPr marL="365771" indent="-365771">
              <a:buAutoNum type="arabicPlain"/>
            </a:pPr>
            <a:r>
              <a:rPr lang="en-US" b="1" dirty="0"/>
              <a:t>Special Projects</a:t>
            </a:r>
          </a:p>
          <a:p>
            <a:pPr marL="365771" indent="-365771">
              <a:buAutoNum type="arabicPlain"/>
            </a:pPr>
            <a:r>
              <a:rPr lang="en-US" b="1" dirty="0"/>
              <a:t>Growing Greener Grant: Rattlesnake Creek</a:t>
            </a:r>
          </a:p>
          <a:p>
            <a:pPr marL="365771" indent="-365771">
              <a:buAutoNum type="arabicPlain"/>
            </a:pPr>
            <a:r>
              <a:rPr lang="en-US" b="1" dirty="0"/>
              <a:t>Redbank Creek Watershed Trust: Conifer West</a:t>
            </a:r>
          </a:p>
          <a:p>
            <a:pPr marL="365771" indent="-365771">
              <a:buFont typeface="Wingdings 3" charset="2"/>
              <a:buAutoNum type="arabicPlain"/>
            </a:pPr>
            <a:r>
              <a:rPr lang="en-US" b="1" dirty="0"/>
              <a:t>Redbank Creek Watershed Trust: Conifer East</a:t>
            </a:r>
          </a:p>
          <a:p>
            <a:pPr marL="365771" indent="-365771">
              <a:buFont typeface="Wingdings 3" charset="2"/>
              <a:buAutoNum type="arabicPlain"/>
            </a:pPr>
            <a:r>
              <a:rPr lang="en-US" b="1" dirty="0"/>
              <a:t>Redbank Creek Watershed Trust:  Little Sandy</a:t>
            </a:r>
          </a:p>
          <a:p>
            <a:pPr marL="365771" indent="-365771">
              <a:buFont typeface="Wingdings 3" charset="2"/>
              <a:buAutoNum type="arabicPlain"/>
            </a:pPr>
            <a:r>
              <a:rPr lang="en-US" b="1" dirty="0"/>
              <a:t>Contact Information</a:t>
            </a:r>
          </a:p>
          <a:p>
            <a:pPr marL="365771" indent="-365771">
              <a:buAutoNum type="arabicPlain"/>
            </a:pPr>
            <a:endParaRPr lang="en-US" dirty="0"/>
          </a:p>
          <a:p>
            <a:pPr marL="365771" indent="-365771">
              <a:buAutoNum type="arabicPlain"/>
            </a:pPr>
            <a:endParaRPr lang="en-US" dirty="0"/>
          </a:p>
          <a:p>
            <a:pPr marL="365771" indent="-365771">
              <a:buAutoNum type="arabicPlain"/>
            </a:pPr>
            <a:endParaRPr lang="en-US" dirty="0"/>
          </a:p>
          <a:p>
            <a:pPr marL="365771" indent="-365771">
              <a:buAutoNum type="arabicPlain"/>
            </a:pPr>
            <a:endParaRPr lang="en-US" dirty="0"/>
          </a:p>
          <a:p>
            <a:endParaRPr lang="en-US" dirty="0"/>
          </a:p>
          <a:p>
            <a:endParaRPr lang="en-US" dirty="0"/>
          </a:p>
        </p:txBody>
      </p:sp>
      <p:sp>
        <p:nvSpPr>
          <p:cNvPr id="2" name="Slide Number Placeholder 1">
            <a:extLst>
              <a:ext uri="{FF2B5EF4-FFF2-40B4-BE49-F238E27FC236}">
                <a16:creationId xmlns:a16="http://schemas.microsoft.com/office/drawing/2014/main" id="{DA128192-0728-892D-258C-A8F14C65D606}"/>
              </a:ext>
            </a:extLst>
          </p:cNvPr>
          <p:cNvSpPr>
            <a:spLocks noGrp="1"/>
          </p:cNvSpPr>
          <p:nvPr>
            <p:ph type="sldNum" sz="quarter" idx="4"/>
          </p:nvPr>
        </p:nvSpPr>
        <p:spPr/>
        <p:txBody>
          <a:bodyPr/>
          <a:lstStyle/>
          <a:p>
            <a:fld id="{C3DB2ADC-AF19-4574-8C10-79B5B04FCA27}" type="slidenum">
              <a:rPr lang="en-US" smtClean="0"/>
              <a:pPr/>
              <a:t>2</a:t>
            </a:fld>
            <a:endParaRPr lang="en-US" dirty="0"/>
          </a:p>
        </p:txBody>
      </p:sp>
    </p:spTree>
    <p:extLst>
      <p:ext uri="{BB962C8B-B14F-4D97-AF65-F5344CB8AC3E}">
        <p14:creationId xmlns:p14="http://schemas.microsoft.com/office/powerpoint/2010/main" val="918817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6">
                <a:lumMod val="0"/>
                <a:lumOff val="100000"/>
              </a:schemeClr>
            </a:gs>
            <a:gs pos="35000">
              <a:schemeClr val="accent6">
                <a:lumMod val="0"/>
                <a:lumOff val="100000"/>
              </a:schemeClr>
            </a:gs>
            <a:gs pos="43000">
              <a:schemeClr val="accent4"/>
            </a:gs>
            <a:gs pos="89000">
              <a:schemeClr val="accent1">
                <a:lumMod val="40000"/>
                <a:lumOff val="60000"/>
              </a:schemeClr>
            </a:gs>
          </a:gsLst>
          <a:path path="circle">
            <a:fillToRect l="50000" t="-80000" r="50000" b="180000"/>
          </a:path>
        </a:gradFill>
        <a:effectLst/>
      </p:bgPr>
    </p:bg>
    <p:spTree>
      <p:nvGrpSpPr>
        <p:cNvPr id="1" name="">
          <a:extLst>
            <a:ext uri="{FF2B5EF4-FFF2-40B4-BE49-F238E27FC236}">
              <a16:creationId xmlns:a16="http://schemas.microsoft.com/office/drawing/2014/main" id="{606D32E1-BEAE-58B8-F15E-68106346B39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DB5EA37-95B9-998B-62EC-12920271A036}"/>
              </a:ext>
            </a:extLst>
          </p:cNvPr>
          <p:cNvSpPr>
            <a:spLocks noGrp="1"/>
          </p:cNvSpPr>
          <p:nvPr>
            <p:ph type="title"/>
          </p:nvPr>
        </p:nvSpPr>
        <p:spPr>
          <a:xfrm>
            <a:off x="761310" y="1720505"/>
            <a:ext cx="5970753" cy="1020705"/>
          </a:xfrm>
        </p:spPr>
        <p:txBody>
          <a:bodyPr>
            <a:noAutofit/>
          </a:bodyPr>
          <a:lstStyle/>
          <a:p>
            <a:pPr marL="0" marR="0">
              <a:lnSpc>
                <a:spcPct val="107000"/>
              </a:lnSpc>
              <a:spcBef>
                <a:spcPts val="0"/>
              </a:spcBef>
              <a:spcAft>
                <a:spcPts val="0"/>
              </a:spcAft>
            </a:pPr>
            <a:br>
              <a:rPr lang="en-US" sz="1800" dirty="0">
                <a:solidFill>
                  <a:schemeClr val="tx1"/>
                </a:solidFill>
                <a:effectLst/>
                <a:latin typeface="Georgia Pro" panose="02040502050405020303" pitchFamily="18" charset="0"/>
                <a:ea typeface="Calibri" panose="020F0502020204030204" pitchFamily="34" charset="0"/>
                <a:cs typeface="Times New Roman" panose="02020603050405020304" pitchFamily="18" charset="0"/>
              </a:rPr>
            </a:br>
            <a:r>
              <a:rPr lang="en-US" sz="1800" dirty="0">
                <a:solidFill>
                  <a:schemeClr val="tx1"/>
                </a:solidFill>
                <a:effectLst/>
                <a:latin typeface="Georgia Pro" panose="02040502050405020303" pitchFamily="18" charset="0"/>
                <a:ea typeface="Calibri" panose="020F0502020204030204" pitchFamily="34" charset="0"/>
                <a:cs typeface="Times New Roman" panose="02020603050405020304" pitchFamily="18" charset="0"/>
              </a:rPr>
              <a:t>Funding from the Redbank Creek Watershed Trust was used for maintenance of the Conifer East and Conifer West AMD treatment systems in Beaver Township.  </a:t>
            </a:r>
            <a:br>
              <a:rPr lang="en-US" sz="1800" dirty="0">
                <a:effectLst/>
                <a:latin typeface="Georgia Pro" panose="02040502050405020303" pitchFamily="18" charset="0"/>
                <a:ea typeface="Calibri" panose="020F0502020204030204" pitchFamily="34" charset="0"/>
                <a:cs typeface="Times New Roman" panose="02020603050405020304" pitchFamily="18" charset="0"/>
              </a:rPr>
            </a:br>
            <a:br>
              <a:rPr lang="en-US" sz="1600" dirty="0">
                <a:solidFill>
                  <a:schemeClr val="tx1"/>
                </a:solidFill>
                <a:effectLst/>
                <a:latin typeface="Georgia Pro" panose="02040502050405020303" pitchFamily="18" charset="0"/>
                <a:ea typeface="Calibri" panose="020F0502020204030204" pitchFamily="34" charset="0"/>
                <a:cs typeface="Times New Roman" panose="02020603050405020304" pitchFamily="18" charset="0"/>
              </a:rPr>
            </a:br>
            <a:endParaRPr lang="en-US" sz="1600" dirty="0">
              <a:solidFill>
                <a:schemeClr val="tx1"/>
              </a:solidFill>
              <a:latin typeface="Georgia Pro" panose="02040502050405020303" pitchFamily="18" charset="0"/>
            </a:endParaRPr>
          </a:p>
        </p:txBody>
      </p:sp>
      <p:sp>
        <p:nvSpPr>
          <p:cNvPr id="4" name="Slide Number Placeholder 3">
            <a:extLst>
              <a:ext uri="{FF2B5EF4-FFF2-40B4-BE49-F238E27FC236}">
                <a16:creationId xmlns:a16="http://schemas.microsoft.com/office/drawing/2014/main" id="{477EB68C-5F0C-FF09-4D0B-6F6EDA59AF1B}"/>
              </a:ext>
            </a:extLst>
          </p:cNvPr>
          <p:cNvSpPr>
            <a:spLocks noGrp="1"/>
          </p:cNvSpPr>
          <p:nvPr>
            <p:ph type="sldNum" sz="quarter" idx="4"/>
          </p:nvPr>
        </p:nvSpPr>
        <p:spPr/>
        <p:txBody>
          <a:bodyPr/>
          <a:lstStyle/>
          <a:p>
            <a:fld id="{C3DB2ADC-AF19-4574-8C10-79B5B04FCA27}" type="slidenum">
              <a:rPr lang="en-US" smtClean="0"/>
              <a:pPr/>
              <a:t>20</a:t>
            </a:fld>
            <a:endParaRPr lang="en-US" dirty="0"/>
          </a:p>
        </p:txBody>
      </p:sp>
      <p:cxnSp>
        <p:nvCxnSpPr>
          <p:cNvPr id="6" name="Straight Connector 5">
            <a:extLst>
              <a:ext uri="{FF2B5EF4-FFF2-40B4-BE49-F238E27FC236}">
                <a16:creationId xmlns:a16="http://schemas.microsoft.com/office/drawing/2014/main" id="{8BAE8520-C8CD-782E-F709-1747CA4C89F7}"/>
              </a:ext>
            </a:extLst>
          </p:cNvPr>
          <p:cNvCxnSpPr/>
          <p:nvPr/>
        </p:nvCxnSpPr>
        <p:spPr>
          <a:xfrm>
            <a:off x="3052689" y="1083212"/>
            <a:ext cx="3902132" cy="0"/>
          </a:xfrm>
          <a:prstGeom prst="line">
            <a:avLst/>
          </a:prstGeom>
          <a:ln w="8255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274E943-C493-2D70-B1B7-2109413B040F}"/>
              </a:ext>
            </a:extLst>
          </p:cNvPr>
          <p:cNvSpPr txBox="1"/>
          <p:nvPr/>
        </p:nvSpPr>
        <p:spPr>
          <a:xfrm>
            <a:off x="519013" y="797950"/>
            <a:ext cx="6455346" cy="830997"/>
          </a:xfrm>
          <a:prstGeom prst="rect">
            <a:avLst/>
          </a:prstGeom>
          <a:solidFill>
            <a:schemeClr val="bg2"/>
          </a:solidFill>
        </p:spPr>
        <p:txBody>
          <a:bodyPr wrap="square">
            <a:spAutoFit/>
          </a:bodyPr>
          <a:lstStyle/>
          <a:p>
            <a:r>
              <a:rPr lang="en-US" sz="2400" b="1" dirty="0">
                <a:solidFill>
                  <a:schemeClr val="tx1"/>
                </a:solidFill>
                <a:effectLst/>
                <a:latin typeface="Georgia Pro" panose="02040502050405020303" pitchFamily="18" charset="0"/>
                <a:ea typeface="Times New Roman" panose="02020603050405020304" pitchFamily="18" charset="0"/>
                <a:cs typeface="Times New Roman" panose="02020603050405020304" pitchFamily="18" charset="0"/>
              </a:rPr>
              <a:t>Conifer Treatment Systems Maintenance</a:t>
            </a:r>
            <a:endParaRPr lang="en-US" sz="2400" dirty="0"/>
          </a:p>
        </p:txBody>
      </p:sp>
      <p:sp>
        <p:nvSpPr>
          <p:cNvPr id="16" name="TextBox 15">
            <a:extLst>
              <a:ext uri="{FF2B5EF4-FFF2-40B4-BE49-F238E27FC236}">
                <a16:creationId xmlns:a16="http://schemas.microsoft.com/office/drawing/2014/main" id="{8D18C099-468A-1F67-58B8-7545E50E63D9}"/>
              </a:ext>
            </a:extLst>
          </p:cNvPr>
          <p:cNvSpPr txBox="1"/>
          <p:nvPr/>
        </p:nvSpPr>
        <p:spPr>
          <a:xfrm>
            <a:off x="342104" y="2845207"/>
            <a:ext cx="3824316" cy="6740307"/>
          </a:xfrm>
          <a:prstGeom prst="rect">
            <a:avLst/>
          </a:prstGeom>
          <a:noFill/>
        </p:spPr>
        <p:txBody>
          <a:bodyPr wrap="square">
            <a:spAutoFit/>
          </a:bodyPr>
          <a:lstStyle/>
          <a:p>
            <a:r>
              <a:rPr lang="en-US" sz="1600" b="1" dirty="0">
                <a:solidFill>
                  <a:schemeClr val="tx1"/>
                </a:solidFill>
                <a:effectLst/>
                <a:latin typeface="Georgia Pro" panose="02040502050405020303" pitchFamily="18" charset="0"/>
                <a:ea typeface="Cambria" panose="02040503050406030204" pitchFamily="18" charset="0"/>
                <a:cs typeface="Times New Roman" panose="02020603050405020304" pitchFamily="18" charset="0"/>
              </a:rPr>
              <a:t>Conifer West</a:t>
            </a:r>
            <a:r>
              <a:rPr lang="en-US" sz="1600" dirty="0">
                <a:solidFill>
                  <a:schemeClr val="tx1"/>
                </a:solidFill>
                <a:effectLst/>
                <a:latin typeface="Georgia Pro" panose="02040502050405020303" pitchFamily="18" charset="0"/>
                <a:ea typeface="Cambria" panose="02040503050406030204" pitchFamily="18" charset="0"/>
                <a:cs typeface="Times New Roman" panose="02020603050405020304" pitchFamily="18" charset="0"/>
              </a:rPr>
              <a:t> is a passive limestone bed treatment system at an acid mine discharge site located in Conifer, Jefferson County. The treatment system was designed to precipitate (fall out in solid form) and contain iron, aluminum, and manganese solids in a manner that would allow for periodic monitoring and maintenance of the treatment system. When standing water is observed on 75% of the treatment system, it indicates that precipitate has formed over a large portion of the treatment bed and maintenance is needed. This maintenance consists of an excavator scooping and rinsing the stone allowing the precipitated minerals to slough from the stone. Once excess precipitate has been removed from the stone, subsurface treatment is restored.  Subsurface treatment provides the maximum surface area of the limestone to interact with the mine discharge, which allows the system to function at its highest level. No maintenance was needed in 2025</a:t>
            </a:r>
            <a:r>
              <a:rPr lang="en-US" sz="1600" dirty="0">
                <a:latin typeface="Georgia Pro" panose="02040502050405020303" pitchFamily="18" charset="0"/>
                <a:ea typeface="Cambria" panose="02040503050406030204" pitchFamily="18" charset="0"/>
                <a:cs typeface="Times New Roman" panose="02020603050405020304" pitchFamily="18" charset="0"/>
              </a:rPr>
              <a:t>, and routine sampling was conducted in May and September. </a:t>
            </a:r>
            <a:endParaRPr lang="en-US" sz="1600" dirty="0">
              <a:solidFill>
                <a:schemeClr val="tx1"/>
              </a:solidFill>
              <a:effectLst/>
              <a:latin typeface="Georgia Pro" panose="02040502050405020303" pitchFamily="18" charset="0"/>
              <a:ea typeface="Cambria" panose="020405030504060302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EAA34F67-0187-8997-5899-6E2F358C7DB8}"/>
              </a:ext>
            </a:extLst>
          </p:cNvPr>
          <p:cNvSpPr txBox="1"/>
          <p:nvPr/>
        </p:nvSpPr>
        <p:spPr>
          <a:xfrm>
            <a:off x="738003" y="207433"/>
            <a:ext cx="6364380" cy="461665"/>
          </a:xfrm>
          <a:prstGeom prst="rect">
            <a:avLst/>
          </a:prstGeom>
          <a:noFill/>
        </p:spPr>
        <p:txBody>
          <a:bodyPr wrap="square">
            <a:spAutoFit/>
          </a:bodyPr>
          <a:lstStyle/>
          <a:p>
            <a:pPr algn="l"/>
            <a:r>
              <a:rPr lang="en-US" sz="2400" b="1" dirty="0">
                <a:solidFill>
                  <a:schemeClr val="accent2">
                    <a:lumMod val="75000"/>
                  </a:schemeClr>
                </a:solidFill>
                <a:effectLst/>
                <a:latin typeface="Georgia Pro" panose="02040502050405020303" pitchFamily="18" charset="0"/>
                <a:ea typeface="Calibri" panose="020F0502020204030204" pitchFamily="34" charset="0"/>
                <a:cs typeface="Times New Roman" panose="02020603050405020304" pitchFamily="18" charset="0"/>
              </a:rPr>
              <a:t>Redbank Creek Watershed Trust</a:t>
            </a:r>
          </a:p>
        </p:txBody>
      </p:sp>
      <p:pic>
        <p:nvPicPr>
          <p:cNvPr id="3" name="Picture 2">
            <a:extLst>
              <a:ext uri="{FF2B5EF4-FFF2-40B4-BE49-F238E27FC236}">
                <a16:creationId xmlns:a16="http://schemas.microsoft.com/office/drawing/2014/main" id="{9F16274D-A0D2-BDE3-B620-A64016F50111}"/>
              </a:ext>
            </a:extLst>
          </p:cNvPr>
          <p:cNvPicPr>
            <a:picLocks noChangeAspect="1"/>
          </p:cNvPicPr>
          <p:nvPr/>
        </p:nvPicPr>
        <p:blipFill>
          <a:blip r:embed="rId2"/>
          <a:stretch>
            <a:fillRect/>
          </a:stretch>
        </p:blipFill>
        <p:spPr>
          <a:xfrm rot="5400000">
            <a:off x="3029293" y="4520755"/>
            <a:ext cx="5213555" cy="2932625"/>
          </a:xfrm>
          <a:prstGeom prst="rect">
            <a:avLst/>
          </a:prstGeom>
        </p:spPr>
      </p:pic>
    </p:spTree>
    <p:extLst>
      <p:ext uri="{BB962C8B-B14F-4D97-AF65-F5344CB8AC3E}">
        <p14:creationId xmlns:p14="http://schemas.microsoft.com/office/powerpoint/2010/main" val="3972320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6">
                <a:lumMod val="0"/>
                <a:lumOff val="100000"/>
              </a:schemeClr>
            </a:gs>
            <a:gs pos="35000">
              <a:schemeClr val="accent6">
                <a:lumMod val="0"/>
                <a:lumOff val="100000"/>
              </a:schemeClr>
            </a:gs>
            <a:gs pos="95000">
              <a:schemeClr val="accent4"/>
            </a:gs>
            <a:gs pos="89000">
              <a:schemeClr val="accent1">
                <a:lumMod val="40000"/>
                <a:lumOff val="60000"/>
              </a:schemeClr>
            </a:gs>
          </a:gsLst>
          <a:path path="circle">
            <a:fillToRect l="50000" t="-80000" r="50000" b="180000"/>
          </a:path>
        </a:gradFill>
        <a:effectLst/>
      </p:bgPr>
    </p:bg>
    <p:spTree>
      <p:nvGrpSpPr>
        <p:cNvPr id="1" name="">
          <a:extLst>
            <a:ext uri="{FF2B5EF4-FFF2-40B4-BE49-F238E27FC236}">
              <a16:creationId xmlns:a16="http://schemas.microsoft.com/office/drawing/2014/main" id="{AA143F55-C0DB-8D4E-390A-609203CA20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AFF6FF-47E0-ECA6-75EE-67C4C0EDB33E}"/>
              </a:ext>
            </a:extLst>
          </p:cNvPr>
          <p:cNvSpPr>
            <a:spLocks noGrp="1"/>
          </p:cNvSpPr>
          <p:nvPr>
            <p:ph type="title"/>
          </p:nvPr>
        </p:nvSpPr>
        <p:spPr>
          <a:xfrm>
            <a:off x="750510" y="504544"/>
            <a:ext cx="6271379" cy="4849335"/>
          </a:xfrm>
          <a:solidFill>
            <a:schemeClr val="bg2"/>
          </a:solidFill>
        </p:spPr>
        <p:txBody>
          <a:bodyPr>
            <a:noAutofit/>
          </a:bodyPr>
          <a:lstStyle/>
          <a:p>
            <a:r>
              <a:rPr lang="en-US" sz="1800" b="1" dirty="0">
                <a:solidFill>
                  <a:schemeClr val="tx1"/>
                </a:solidFill>
                <a:effectLst/>
                <a:latin typeface="Georgia Pro" panose="02040502050405020303" pitchFamily="18" charset="0"/>
                <a:ea typeface="Cambria" panose="02040503050406030204" pitchFamily="18" charset="0"/>
                <a:cs typeface="Times New Roman" panose="02020603050405020304" pitchFamily="18" charset="0"/>
              </a:rPr>
              <a:t>Conifer East</a:t>
            </a:r>
            <a:r>
              <a:rPr lang="en-US" sz="1800" dirty="0">
                <a:solidFill>
                  <a:schemeClr val="tx1"/>
                </a:solidFill>
                <a:effectLst/>
                <a:latin typeface="Georgia Pro" panose="02040502050405020303" pitchFamily="18" charset="0"/>
                <a:ea typeface="Cambria" panose="02040503050406030204" pitchFamily="18" charset="0"/>
                <a:cs typeface="Times New Roman" panose="02020603050405020304" pitchFamily="18" charset="0"/>
              </a:rPr>
              <a:t> is a passive treatment system, consisting of a series of ponds, wetlands and a limestone channel at an acid mine discharge site located in Conifer, Jefferson County. The treatment system was designed to precipitate and contain iron, aluminum, and manganese solids in a manner that would allow for periodic monitoring and maintenance of the treatment system.  Routine inspections and water sampling help determine if the system is functioning properly and when maintenance is necessary.  Maintenance consists of reshaping the channel and replacing the limestone.  The placement of fresh limestone re-establishes subsurface treatment.  Subsurface treatment provides the maximum surface area of the limestone to interact with the mine discharge, which allows the system to function at its highest level.</a:t>
            </a:r>
            <a:br>
              <a:rPr lang="en-US" sz="1800" dirty="0">
                <a:solidFill>
                  <a:schemeClr val="tx1"/>
                </a:solidFill>
                <a:effectLst/>
                <a:latin typeface="Georgia Pro" panose="02040502050405020303" pitchFamily="18" charset="0"/>
                <a:ea typeface="Cambria" panose="02040503050406030204" pitchFamily="18" charset="0"/>
                <a:cs typeface="Times New Roman" panose="02020603050405020304" pitchFamily="18" charset="0"/>
              </a:rPr>
            </a:br>
            <a:r>
              <a:rPr lang="en-US" sz="1800" dirty="0">
                <a:solidFill>
                  <a:schemeClr val="tx1"/>
                </a:solidFill>
                <a:effectLst/>
                <a:latin typeface="Georgia Pro" panose="02040502050405020303" pitchFamily="18" charset="0"/>
                <a:ea typeface="Cambria" panose="02040503050406030204" pitchFamily="18" charset="0"/>
                <a:cs typeface="Times New Roman" panose="02020603050405020304" pitchFamily="18" charset="0"/>
              </a:rPr>
              <a:t>The maintenance conducted in 2025 consisted of rebuilding the berm that had been damaged by muskrats. </a:t>
            </a:r>
            <a:r>
              <a:rPr lang="en-US" sz="1800" dirty="0">
                <a:solidFill>
                  <a:schemeClr val="tx1"/>
                </a:solidFill>
                <a:latin typeface="Georgia Pro" panose="02040502050405020303" pitchFamily="18" charset="0"/>
                <a:ea typeface="Cambria" panose="02040503050406030204" pitchFamily="18" charset="0"/>
                <a:cs typeface="Times New Roman" panose="02020603050405020304" pitchFamily="18" charset="0"/>
              </a:rPr>
              <a:t>Sampling was conducted in May and September. </a:t>
            </a:r>
            <a:br>
              <a:rPr lang="en-US" sz="1800" dirty="0">
                <a:solidFill>
                  <a:schemeClr val="tx1"/>
                </a:solidFill>
                <a:effectLst/>
                <a:latin typeface="Georgia Pro" panose="02040502050405020303" pitchFamily="18" charset="0"/>
                <a:ea typeface="Calibri" panose="020F0502020204030204" pitchFamily="34" charset="0"/>
                <a:cs typeface="Times New Roman" panose="02020603050405020304" pitchFamily="18" charset="0"/>
              </a:rPr>
            </a:br>
            <a:endParaRPr lang="en-US" sz="1800" dirty="0">
              <a:solidFill>
                <a:schemeClr val="tx1"/>
              </a:solidFill>
              <a:latin typeface="Georgia Pro" panose="02040502050405020303" pitchFamily="18" charset="0"/>
            </a:endParaRPr>
          </a:p>
        </p:txBody>
      </p:sp>
      <p:sp>
        <p:nvSpPr>
          <p:cNvPr id="4" name="Slide Number Placeholder 3">
            <a:extLst>
              <a:ext uri="{FF2B5EF4-FFF2-40B4-BE49-F238E27FC236}">
                <a16:creationId xmlns:a16="http://schemas.microsoft.com/office/drawing/2014/main" id="{26D3002B-F120-B0AA-B53E-3E42C34EF11C}"/>
              </a:ext>
            </a:extLst>
          </p:cNvPr>
          <p:cNvSpPr>
            <a:spLocks noGrp="1"/>
          </p:cNvSpPr>
          <p:nvPr>
            <p:ph type="sldNum" sz="quarter" idx="4"/>
          </p:nvPr>
        </p:nvSpPr>
        <p:spPr/>
        <p:txBody>
          <a:bodyPr/>
          <a:lstStyle/>
          <a:p>
            <a:fld id="{C3DB2ADC-AF19-4574-8C10-79B5B04FCA27}" type="slidenum">
              <a:rPr lang="en-US" smtClean="0"/>
              <a:pPr/>
              <a:t>21</a:t>
            </a:fld>
            <a:endParaRPr lang="en-US" dirty="0"/>
          </a:p>
        </p:txBody>
      </p:sp>
      <p:cxnSp>
        <p:nvCxnSpPr>
          <p:cNvPr id="6" name="Straight Connector 5">
            <a:extLst>
              <a:ext uri="{FF2B5EF4-FFF2-40B4-BE49-F238E27FC236}">
                <a16:creationId xmlns:a16="http://schemas.microsoft.com/office/drawing/2014/main" id="{AD04CAF2-DD15-8125-1750-F4CB743D4A2E}"/>
              </a:ext>
            </a:extLst>
          </p:cNvPr>
          <p:cNvCxnSpPr/>
          <p:nvPr/>
        </p:nvCxnSpPr>
        <p:spPr>
          <a:xfrm>
            <a:off x="3052689" y="1083212"/>
            <a:ext cx="3902132" cy="0"/>
          </a:xfrm>
          <a:prstGeom prst="line">
            <a:avLst/>
          </a:prstGeom>
          <a:ln w="82550">
            <a:solidFill>
              <a:schemeClr val="bg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2FEA9C2-36E8-B7AE-766C-45EFE30AE2ED}"/>
              </a:ext>
            </a:extLst>
          </p:cNvPr>
          <p:cNvPicPr>
            <a:picLocks noChangeAspect="1"/>
          </p:cNvPicPr>
          <p:nvPr/>
        </p:nvPicPr>
        <p:blipFill>
          <a:blip r:embed="rId2"/>
          <a:stretch>
            <a:fillRect/>
          </a:stretch>
        </p:blipFill>
        <p:spPr>
          <a:xfrm>
            <a:off x="523789" y="5497441"/>
            <a:ext cx="4479966" cy="3359975"/>
          </a:xfrm>
          <a:prstGeom prst="rect">
            <a:avLst/>
          </a:prstGeom>
          <a:ln>
            <a:solidFill>
              <a:schemeClr val="tx1"/>
            </a:solidFill>
          </a:ln>
        </p:spPr>
      </p:pic>
      <p:sp>
        <p:nvSpPr>
          <p:cNvPr id="8" name="TextBox 7">
            <a:extLst>
              <a:ext uri="{FF2B5EF4-FFF2-40B4-BE49-F238E27FC236}">
                <a16:creationId xmlns:a16="http://schemas.microsoft.com/office/drawing/2014/main" id="{A3B23756-FDE1-646C-E176-725E3090DDCD}"/>
              </a:ext>
            </a:extLst>
          </p:cNvPr>
          <p:cNvSpPr txBox="1"/>
          <p:nvPr/>
        </p:nvSpPr>
        <p:spPr>
          <a:xfrm>
            <a:off x="5162806" y="6824152"/>
            <a:ext cx="1709721" cy="1200329"/>
          </a:xfrm>
          <a:prstGeom prst="rect">
            <a:avLst/>
          </a:prstGeom>
          <a:noFill/>
          <a:ln>
            <a:noFill/>
          </a:ln>
        </p:spPr>
        <p:txBody>
          <a:bodyPr wrap="square" rtlCol="0">
            <a:spAutoFit/>
          </a:bodyPr>
          <a:lstStyle/>
          <a:p>
            <a:r>
              <a:rPr lang="en-US" dirty="0"/>
              <a:t>Conifer East berm repair maintenance project in 2025.</a:t>
            </a:r>
          </a:p>
        </p:txBody>
      </p:sp>
    </p:spTree>
    <p:extLst>
      <p:ext uri="{BB962C8B-B14F-4D97-AF65-F5344CB8AC3E}">
        <p14:creationId xmlns:p14="http://schemas.microsoft.com/office/powerpoint/2010/main" val="19905936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6">
                <a:lumMod val="0"/>
                <a:lumOff val="100000"/>
              </a:schemeClr>
            </a:gs>
            <a:gs pos="35000">
              <a:schemeClr val="accent6">
                <a:lumMod val="0"/>
                <a:lumOff val="100000"/>
              </a:schemeClr>
            </a:gs>
            <a:gs pos="43000">
              <a:schemeClr val="accent4"/>
            </a:gs>
            <a:gs pos="89000">
              <a:schemeClr val="accent1">
                <a:lumMod val="40000"/>
                <a:lumOff val="6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B83464-B209-0246-EA4A-D4192F4A7366}"/>
              </a:ext>
            </a:extLst>
          </p:cNvPr>
          <p:cNvSpPr>
            <a:spLocks noGrp="1"/>
          </p:cNvSpPr>
          <p:nvPr>
            <p:ph sz="quarter" idx="10"/>
          </p:nvPr>
        </p:nvSpPr>
        <p:spPr>
          <a:xfrm>
            <a:off x="387319" y="1477687"/>
            <a:ext cx="1444996" cy="215830"/>
          </a:xfrm>
        </p:spPr>
        <p:txBody>
          <a:bodyPr>
            <a:normAutofit fontScale="25000" lnSpcReduction="20000"/>
          </a:bodyPr>
          <a:lstStyle/>
          <a:p>
            <a:r>
              <a:rPr lang="en-US" sz="6400" b="1" dirty="0"/>
              <a:t>Repair Project </a:t>
            </a:r>
          </a:p>
          <a:p>
            <a:endParaRPr lang="en-US" dirty="0"/>
          </a:p>
        </p:txBody>
      </p:sp>
      <p:sp>
        <p:nvSpPr>
          <p:cNvPr id="4" name="Slide Number Placeholder 3">
            <a:extLst>
              <a:ext uri="{FF2B5EF4-FFF2-40B4-BE49-F238E27FC236}">
                <a16:creationId xmlns:a16="http://schemas.microsoft.com/office/drawing/2014/main" id="{FC1611D6-01FF-0F8C-4C98-599C8CC231DC}"/>
              </a:ext>
            </a:extLst>
          </p:cNvPr>
          <p:cNvSpPr>
            <a:spLocks noGrp="1"/>
          </p:cNvSpPr>
          <p:nvPr>
            <p:ph type="sldNum" sz="quarter" idx="4"/>
          </p:nvPr>
        </p:nvSpPr>
        <p:spPr/>
        <p:txBody>
          <a:bodyPr/>
          <a:lstStyle/>
          <a:p>
            <a:fld id="{C3DB2ADC-AF19-4574-8C10-79B5B04FCA27}" type="slidenum">
              <a:rPr lang="en-US" smtClean="0"/>
              <a:pPr/>
              <a:t>22</a:t>
            </a:fld>
            <a:endParaRPr lang="en-US" dirty="0"/>
          </a:p>
        </p:txBody>
      </p:sp>
      <p:pic>
        <p:nvPicPr>
          <p:cNvPr id="8" name="Picture 7" descr="A river with grass and trees&#10;&#10;AI-generated content may be incorrect.">
            <a:extLst>
              <a:ext uri="{FF2B5EF4-FFF2-40B4-BE49-F238E27FC236}">
                <a16:creationId xmlns:a16="http://schemas.microsoft.com/office/drawing/2014/main" id="{85C6443E-7DAC-AA25-8399-DAC4436243DC}"/>
              </a:ext>
            </a:extLst>
          </p:cNvPr>
          <p:cNvPicPr>
            <a:picLocks noChangeAspect="1"/>
          </p:cNvPicPr>
          <p:nvPr/>
        </p:nvPicPr>
        <p:blipFill>
          <a:blip r:embed="rId2"/>
          <a:stretch>
            <a:fillRect/>
          </a:stretch>
        </p:blipFill>
        <p:spPr>
          <a:xfrm>
            <a:off x="435374" y="6028889"/>
            <a:ext cx="2396396" cy="2912771"/>
          </a:xfrm>
          <a:prstGeom prst="rect">
            <a:avLst/>
          </a:prstGeom>
          <a:ln w="28575">
            <a:solidFill>
              <a:schemeClr val="tx1"/>
            </a:solidFill>
          </a:ln>
        </p:spPr>
      </p:pic>
      <p:pic>
        <p:nvPicPr>
          <p:cNvPr id="10" name="Picture 9" descr="A water channel with rocks and trees&#10;&#10;AI-generated content may be incorrect.">
            <a:extLst>
              <a:ext uri="{FF2B5EF4-FFF2-40B4-BE49-F238E27FC236}">
                <a16:creationId xmlns:a16="http://schemas.microsoft.com/office/drawing/2014/main" id="{B2A79958-1279-A403-16C2-B782ADCA0B90}"/>
              </a:ext>
            </a:extLst>
          </p:cNvPr>
          <p:cNvPicPr>
            <a:picLocks noChangeAspect="1"/>
          </p:cNvPicPr>
          <p:nvPr/>
        </p:nvPicPr>
        <p:blipFill>
          <a:blip r:embed="rId3"/>
          <a:srcRect r="26348"/>
          <a:stretch>
            <a:fillRect/>
          </a:stretch>
        </p:blipFill>
        <p:spPr>
          <a:xfrm>
            <a:off x="4495245" y="6003844"/>
            <a:ext cx="2396395" cy="2919984"/>
          </a:xfrm>
          <a:prstGeom prst="rect">
            <a:avLst/>
          </a:prstGeom>
          <a:ln w="28575">
            <a:solidFill>
              <a:schemeClr val="tx1"/>
            </a:solidFill>
          </a:ln>
        </p:spPr>
      </p:pic>
      <p:sp>
        <p:nvSpPr>
          <p:cNvPr id="11" name="Arrow: Right 10">
            <a:extLst>
              <a:ext uri="{FF2B5EF4-FFF2-40B4-BE49-F238E27FC236}">
                <a16:creationId xmlns:a16="http://schemas.microsoft.com/office/drawing/2014/main" id="{C5A8C3D9-9C4A-726D-13CB-FAAC91544333}"/>
              </a:ext>
            </a:extLst>
          </p:cNvPr>
          <p:cNvSpPr/>
          <p:nvPr/>
        </p:nvSpPr>
        <p:spPr>
          <a:xfrm>
            <a:off x="3076433" y="7253519"/>
            <a:ext cx="1260590" cy="560758"/>
          </a:xfrm>
          <a:prstGeom prst="rightArrow">
            <a:avLst>
              <a:gd name="adj1" fmla="val 50000"/>
              <a:gd name="adj2" fmla="val 64848"/>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910D80E5-BD50-F704-9806-A3C0E9372BC8}"/>
              </a:ext>
            </a:extLst>
          </p:cNvPr>
          <p:cNvSpPr txBox="1">
            <a:spLocks/>
          </p:cNvSpPr>
          <p:nvPr/>
        </p:nvSpPr>
        <p:spPr>
          <a:xfrm>
            <a:off x="2948195" y="4532884"/>
            <a:ext cx="1517066" cy="336652"/>
          </a:xfrm>
          <a:prstGeom prst="rect">
            <a:avLst/>
          </a:prstGeom>
        </p:spPr>
        <p:txBody>
          <a:bodyPr vert="horz" lIns="91440" tIns="45720" rIns="91440" bIns="45720" rtlCol="0" anchor="t">
            <a:normAutofit/>
          </a:bodyPr>
          <a:lstStyle>
            <a:lvl1pPr marL="0" indent="0" algn="l" defTabSz="731520" rtl="0" eaLnBrk="1" latinLnBrk="0" hangingPunct="1">
              <a:lnSpc>
                <a:spcPct val="85000"/>
              </a:lnSpc>
              <a:spcBef>
                <a:spcPts val="1040"/>
              </a:spcBef>
              <a:buFont typeface="Arial" pitchFamily="34" charset="0"/>
              <a:buNone/>
              <a:defRPr sz="1920" kern="1200">
                <a:solidFill>
                  <a:schemeClr val="tx1">
                    <a:lumMod val="85000"/>
                    <a:lumOff val="15000"/>
                  </a:schemeClr>
                </a:solidFill>
                <a:latin typeface="+mn-lt"/>
                <a:ea typeface="+mn-ea"/>
                <a:cs typeface="+mn-cs"/>
              </a:defRPr>
            </a:lvl1pPr>
            <a:lvl2pPr marL="445784" indent="-171455" algn="l" defTabSz="731520" rtl="0" eaLnBrk="1" latinLnBrk="0" hangingPunct="1">
              <a:lnSpc>
                <a:spcPct val="85000"/>
              </a:lnSpc>
              <a:spcBef>
                <a:spcPts val="480"/>
              </a:spcBef>
              <a:buFont typeface="Arial" panose="020B0604020202020204" pitchFamily="34" charset="0"/>
              <a:buChar char="•"/>
              <a:defRPr sz="1920" kern="1200">
                <a:solidFill>
                  <a:schemeClr val="tx1">
                    <a:lumMod val="85000"/>
                    <a:lumOff val="15000"/>
                  </a:schemeClr>
                </a:solidFill>
                <a:latin typeface="+mn-lt"/>
                <a:ea typeface="+mn-ea"/>
                <a:cs typeface="+mn-cs"/>
              </a:defRPr>
            </a:lvl2pPr>
            <a:lvl3pPr marL="720112" indent="-171455" algn="l" defTabSz="731520" rtl="0" eaLnBrk="1" latinLnBrk="0" hangingPunct="1">
              <a:lnSpc>
                <a:spcPct val="85000"/>
              </a:lnSpc>
              <a:spcBef>
                <a:spcPts val="480"/>
              </a:spcBef>
              <a:buFont typeface="Arial" panose="020B0604020202020204" pitchFamily="34" charset="0"/>
              <a:buChar char="•"/>
              <a:defRPr sz="1600" i="1" kern="1200">
                <a:solidFill>
                  <a:schemeClr val="tx1">
                    <a:lumMod val="85000"/>
                    <a:lumOff val="15000"/>
                  </a:schemeClr>
                </a:solidFill>
                <a:latin typeface="+mn-lt"/>
                <a:ea typeface="+mn-ea"/>
                <a:cs typeface="+mn-cs"/>
              </a:defRPr>
            </a:lvl3pPr>
            <a:lvl4pPr marL="994441" indent="-171455" algn="l" defTabSz="731520" rtl="0" eaLnBrk="1" latinLnBrk="0" hangingPunct="1">
              <a:lnSpc>
                <a:spcPct val="85000"/>
              </a:lnSpc>
              <a:spcBef>
                <a:spcPts val="480"/>
              </a:spcBef>
              <a:buFont typeface="Arial" panose="020B0604020202020204" pitchFamily="34" charset="0"/>
              <a:buChar char="•"/>
              <a:defRPr sz="1440" kern="1200">
                <a:solidFill>
                  <a:schemeClr val="tx1">
                    <a:lumMod val="85000"/>
                    <a:lumOff val="15000"/>
                  </a:schemeClr>
                </a:solidFill>
                <a:latin typeface="+mn-lt"/>
                <a:ea typeface="+mn-ea"/>
                <a:cs typeface="+mn-cs"/>
              </a:defRPr>
            </a:lvl4pPr>
            <a:lvl5pPr marL="1268769" indent="-171455" algn="l" defTabSz="731520" rtl="0" eaLnBrk="1" latinLnBrk="0" hangingPunct="1">
              <a:lnSpc>
                <a:spcPct val="85000"/>
              </a:lnSpc>
              <a:spcBef>
                <a:spcPts val="480"/>
              </a:spcBef>
              <a:buFont typeface="Arial" panose="020B0604020202020204" pitchFamily="34" charset="0"/>
              <a:buChar char="•"/>
              <a:defRPr sz="1440" kern="1200">
                <a:solidFill>
                  <a:schemeClr val="tx1">
                    <a:lumMod val="85000"/>
                    <a:lumOff val="15000"/>
                  </a:schemeClr>
                </a:solidFill>
                <a:latin typeface="+mn-lt"/>
                <a:ea typeface="+mn-ea"/>
                <a:cs typeface="+mn-cs"/>
              </a:defRPr>
            </a:lvl5pPr>
            <a:lvl6pPr marL="960000" indent="-182880" algn="l" defTabSz="731520" rtl="0" eaLnBrk="1" latinLnBrk="0" hangingPunct="1">
              <a:lnSpc>
                <a:spcPct val="85000"/>
              </a:lnSpc>
              <a:spcBef>
                <a:spcPts val="480"/>
              </a:spcBef>
              <a:buFont typeface="Arial" pitchFamily="34" charset="0"/>
              <a:buChar char=" "/>
              <a:defRPr sz="1440" kern="1200">
                <a:solidFill>
                  <a:schemeClr val="tx1">
                    <a:lumMod val="85000"/>
                    <a:lumOff val="15000"/>
                  </a:schemeClr>
                </a:solidFill>
                <a:latin typeface="+mn-lt"/>
                <a:ea typeface="+mn-ea"/>
                <a:cs typeface="+mn-cs"/>
              </a:defRPr>
            </a:lvl6pPr>
            <a:lvl7pPr marL="1120000" indent="-182880" algn="l" defTabSz="731520" rtl="0" eaLnBrk="1" latinLnBrk="0" hangingPunct="1">
              <a:lnSpc>
                <a:spcPct val="85000"/>
              </a:lnSpc>
              <a:spcBef>
                <a:spcPts val="480"/>
              </a:spcBef>
              <a:buFont typeface="Arial" pitchFamily="34" charset="0"/>
              <a:buChar char=" "/>
              <a:defRPr sz="1440" kern="1200">
                <a:solidFill>
                  <a:schemeClr val="tx1">
                    <a:lumMod val="85000"/>
                    <a:lumOff val="15000"/>
                  </a:schemeClr>
                </a:solidFill>
                <a:latin typeface="+mn-lt"/>
                <a:ea typeface="+mn-ea"/>
                <a:cs typeface="+mn-cs"/>
              </a:defRPr>
            </a:lvl7pPr>
            <a:lvl8pPr marL="1280000" indent="-182880" algn="l" defTabSz="731520" rtl="0" eaLnBrk="1" latinLnBrk="0" hangingPunct="1">
              <a:lnSpc>
                <a:spcPct val="85000"/>
              </a:lnSpc>
              <a:spcBef>
                <a:spcPts val="480"/>
              </a:spcBef>
              <a:buFont typeface="Arial" pitchFamily="34" charset="0"/>
              <a:buChar char=" "/>
              <a:defRPr sz="1440" kern="1200">
                <a:solidFill>
                  <a:schemeClr val="tx1">
                    <a:lumMod val="85000"/>
                    <a:lumOff val="15000"/>
                  </a:schemeClr>
                </a:solidFill>
                <a:latin typeface="+mn-lt"/>
                <a:ea typeface="+mn-ea"/>
                <a:cs typeface="+mn-cs"/>
              </a:defRPr>
            </a:lvl8pPr>
            <a:lvl9pPr marL="1440000" indent="-182880" algn="l" defTabSz="731520" rtl="0" eaLnBrk="1" latinLnBrk="0" hangingPunct="1">
              <a:lnSpc>
                <a:spcPct val="85000"/>
              </a:lnSpc>
              <a:spcBef>
                <a:spcPts val="480"/>
              </a:spcBef>
              <a:buFont typeface="Arial" pitchFamily="34" charset="0"/>
              <a:buChar char=" "/>
              <a:defRPr sz="1440" kern="1200">
                <a:solidFill>
                  <a:schemeClr val="tx1">
                    <a:lumMod val="85000"/>
                    <a:lumOff val="15000"/>
                  </a:schemeClr>
                </a:solidFill>
                <a:latin typeface="+mn-lt"/>
                <a:ea typeface="+mn-ea"/>
                <a:cs typeface="+mn-cs"/>
              </a:defRPr>
            </a:lvl9pPr>
          </a:lstStyle>
          <a:p>
            <a:r>
              <a:rPr lang="en-US" sz="1600" b="1" dirty="0"/>
              <a:t>New Project </a:t>
            </a:r>
          </a:p>
          <a:p>
            <a:endParaRPr lang="en-US" dirty="0"/>
          </a:p>
        </p:txBody>
      </p:sp>
      <p:pic>
        <p:nvPicPr>
          <p:cNvPr id="16" name="Picture 15" descr="A body of water with rocks and trees&#10;&#10;AI-generated content may be incorrect.">
            <a:extLst>
              <a:ext uri="{FF2B5EF4-FFF2-40B4-BE49-F238E27FC236}">
                <a16:creationId xmlns:a16="http://schemas.microsoft.com/office/drawing/2014/main" id="{554D81CE-006D-8F5E-C37C-89222F4979C2}"/>
              </a:ext>
            </a:extLst>
          </p:cNvPr>
          <p:cNvPicPr>
            <a:picLocks noChangeAspect="1"/>
          </p:cNvPicPr>
          <p:nvPr/>
        </p:nvPicPr>
        <p:blipFill>
          <a:blip r:embed="rId4"/>
          <a:srcRect l="18004" r="12165"/>
          <a:stretch>
            <a:fillRect/>
          </a:stretch>
        </p:blipFill>
        <p:spPr>
          <a:xfrm>
            <a:off x="2044096" y="1616766"/>
            <a:ext cx="5161825" cy="1882727"/>
          </a:xfrm>
          <a:prstGeom prst="rect">
            <a:avLst/>
          </a:prstGeom>
          <a:ln w="28575">
            <a:solidFill>
              <a:schemeClr val="tx1"/>
            </a:solidFill>
          </a:ln>
        </p:spPr>
      </p:pic>
      <p:sp>
        <p:nvSpPr>
          <p:cNvPr id="18" name="TextBox 17">
            <a:extLst>
              <a:ext uri="{FF2B5EF4-FFF2-40B4-BE49-F238E27FC236}">
                <a16:creationId xmlns:a16="http://schemas.microsoft.com/office/drawing/2014/main" id="{BB20FC6A-78CC-46B7-AAC9-906BBF854E47}"/>
              </a:ext>
            </a:extLst>
          </p:cNvPr>
          <p:cNvSpPr txBox="1"/>
          <p:nvPr/>
        </p:nvSpPr>
        <p:spPr>
          <a:xfrm>
            <a:off x="175539" y="1706768"/>
            <a:ext cx="1868557" cy="3046988"/>
          </a:xfrm>
          <a:prstGeom prst="rect">
            <a:avLst/>
          </a:prstGeom>
          <a:noFill/>
        </p:spPr>
        <p:txBody>
          <a:bodyPr wrap="square" rtlCol="0">
            <a:spAutoFit/>
          </a:bodyPr>
          <a:lstStyle/>
          <a:p>
            <a:r>
              <a:rPr lang="en-US" sz="1600" dirty="0"/>
              <a:t>This project aimed to repair the mudsills installed in </a:t>
            </a:r>
            <a:r>
              <a:rPr lang="en-US" sz="1600" dirty="0" err="1"/>
              <a:t>Worthville</a:t>
            </a:r>
            <a:r>
              <a:rPr lang="en-US" sz="1600" dirty="0"/>
              <a:t> along Little Sandy Creek in 2016. Approximately 80 tons of R-6 stone was placed behind the existing mudsills to protect the bank from erosion. </a:t>
            </a:r>
          </a:p>
        </p:txBody>
      </p:sp>
      <p:sp>
        <p:nvSpPr>
          <p:cNvPr id="19" name="TextBox 18">
            <a:extLst>
              <a:ext uri="{FF2B5EF4-FFF2-40B4-BE49-F238E27FC236}">
                <a16:creationId xmlns:a16="http://schemas.microsoft.com/office/drawing/2014/main" id="{6CBD924C-2C54-0FD3-608A-72BEFA3474B4}"/>
              </a:ext>
            </a:extLst>
          </p:cNvPr>
          <p:cNvSpPr txBox="1"/>
          <p:nvPr/>
        </p:nvSpPr>
        <p:spPr>
          <a:xfrm>
            <a:off x="435374" y="4728363"/>
            <a:ext cx="6567502" cy="1323439"/>
          </a:xfrm>
          <a:prstGeom prst="rect">
            <a:avLst/>
          </a:prstGeom>
          <a:noFill/>
        </p:spPr>
        <p:txBody>
          <a:bodyPr wrap="square" rtlCol="0">
            <a:spAutoFit/>
          </a:bodyPr>
          <a:lstStyle/>
          <a:p>
            <a:r>
              <a:rPr lang="en-US" sz="1600" dirty="0"/>
              <a:t>This project installed 14 modified mudsills and a wing wall along Little Sandy Creek, just downstream from the repair project. This project spanned approximately 300 linear feet and aimed to prevent streambank erosion and provide fish habitat. Live staking will be done in the spring of 2026 to add more riparian flora to the streambank </a:t>
            </a:r>
          </a:p>
        </p:txBody>
      </p:sp>
      <p:sp>
        <p:nvSpPr>
          <p:cNvPr id="20" name="TextBox 19">
            <a:extLst>
              <a:ext uri="{FF2B5EF4-FFF2-40B4-BE49-F238E27FC236}">
                <a16:creationId xmlns:a16="http://schemas.microsoft.com/office/drawing/2014/main" id="{BB461C2A-2AE3-9278-C392-0B8C0975AA57}"/>
              </a:ext>
            </a:extLst>
          </p:cNvPr>
          <p:cNvSpPr txBox="1"/>
          <p:nvPr/>
        </p:nvSpPr>
        <p:spPr>
          <a:xfrm>
            <a:off x="2819957" y="3539249"/>
            <a:ext cx="3956029" cy="307777"/>
          </a:xfrm>
          <a:prstGeom prst="rect">
            <a:avLst/>
          </a:prstGeom>
          <a:noFill/>
        </p:spPr>
        <p:txBody>
          <a:bodyPr wrap="square" rtlCol="0">
            <a:spAutoFit/>
          </a:bodyPr>
          <a:lstStyle/>
          <a:p>
            <a:r>
              <a:rPr lang="en-US" sz="1400" dirty="0"/>
              <a:t>Repair project along Little Sandy Creek</a:t>
            </a:r>
          </a:p>
        </p:txBody>
      </p:sp>
      <p:sp>
        <p:nvSpPr>
          <p:cNvPr id="21" name="TextBox 20">
            <a:extLst>
              <a:ext uri="{FF2B5EF4-FFF2-40B4-BE49-F238E27FC236}">
                <a16:creationId xmlns:a16="http://schemas.microsoft.com/office/drawing/2014/main" id="{7D9841CD-21DF-D961-C09B-D790DDA5D805}"/>
              </a:ext>
            </a:extLst>
          </p:cNvPr>
          <p:cNvSpPr txBox="1"/>
          <p:nvPr/>
        </p:nvSpPr>
        <p:spPr>
          <a:xfrm>
            <a:off x="609092" y="8923828"/>
            <a:ext cx="2652872" cy="307777"/>
          </a:xfrm>
          <a:prstGeom prst="rect">
            <a:avLst/>
          </a:prstGeom>
          <a:noFill/>
        </p:spPr>
        <p:txBody>
          <a:bodyPr wrap="square" rtlCol="0">
            <a:spAutoFit/>
          </a:bodyPr>
          <a:lstStyle/>
          <a:p>
            <a:r>
              <a:rPr lang="en-US" sz="1400" dirty="0"/>
              <a:t>Before the 2025 project.</a:t>
            </a:r>
          </a:p>
        </p:txBody>
      </p:sp>
      <p:sp>
        <p:nvSpPr>
          <p:cNvPr id="22" name="TextBox 21">
            <a:extLst>
              <a:ext uri="{FF2B5EF4-FFF2-40B4-BE49-F238E27FC236}">
                <a16:creationId xmlns:a16="http://schemas.microsoft.com/office/drawing/2014/main" id="{8BF33C81-B5C8-50F4-6D1D-247865360A8D}"/>
              </a:ext>
            </a:extLst>
          </p:cNvPr>
          <p:cNvSpPr txBox="1"/>
          <p:nvPr/>
        </p:nvSpPr>
        <p:spPr>
          <a:xfrm>
            <a:off x="4797971" y="8976330"/>
            <a:ext cx="2652872" cy="307777"/>
          </a:xfrm>
          <a:prstGeom prst="rect">
            <a:avLst/>
          </a:prstGeom>
          <a:noFill/>
        </p:spPr>
        <p:txBody>
          <a:bodyPr wrap="square" rtlCol="0">
            <a:spAutoFit/>
          </a:bodyPr>
          <a:lstStyle/>
          <a:p>
            <a:r>
              <a:rPr lang="en-US" sz="1400" dirty="0"/>
              <a:t>After the 2025 project.</a:t>
            </a:r>
          </a:p>
        </p:txBody>
      </p:sp>
      <p:sp>
        <p:nvSpPr>
          <p:cNvPr id="5" name="TextBox 4">
            <a:extLst>
              <a:ext uri="{FF2B5EF4-FFF2-40B4-BE49-F238E27FC236}">
                <a16:creationId xmlns:a16="http://schemas.microsoft.com/office/drawing/2014/main" id="{7ABCA4A2-1F25-1086-A8A7-DDD2941AE798}"/>
              </a:ext>
            </a:extLst>
          </p:cNvPr>
          <p:cNvSpPr txBox="1"/>
          <p:nvPr/>
        </p:nvSpPr>
        <p:spPr>
          <a:xfrm>
            <a:off x="175539" y="609114"/>
            <a:ext cx="6455346" cy="461665"/>
          </a:xfrm>
          <a:prstGeom prst="rect">
            <a:avLst/>
          </a:prstGeom>
          <a:solidFill>
            <a:schemeClr val="bg2"/>
          </a:solidFill>
        </p:spPr>
        <p:txBody>
          <a:bodyPr wrap="square">
            <a:spAutoFit/>
          </a:bodyPr>
          <a:lstStyle/>
          <a:p>
            <a:r>
              <a:rPr lang="en-US" sz="2400" b="1" dirty="0">
                <a:solidFill>
                  <a:schemeClr val="tx1"/>
                </a:solidFill>
                <a:effectLst/>
                <a:latin typeface="Georgia Pro" panose="02040502050405020303" pitchFamily="18" charset="0"/>
                <a:ea typeface="Times New Roman" panose="02020603050405020304" pitchFamily="18" charset="0"/>
                <a:cs typeface="Times New Roman" panose="02020603050405020304" pitchFamily="18" charset="0"/>
              </a:rPr>
              <a:t>Little Sandy Project</a:t>
            </a:r>
            <a:endParaRPr lang="en-US" sz="2400" dirty="0"/>
          </a:p>
        </p:txBody>
      </p:sp>
    </p:spTree>
    <p:extLst>
      <p:ext uri="{BB962C8B-B14F-4D97-AF65-F5344CB8AC3E}">
        <p14:creationId xmlns:p14="http://schemas.microsoft.com/office/powerpoint/2010/main" val="6526798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6">
                <a:lumMod val="0"/>
                <a:lumOff val="100000"/>
              </a:schemeClr>
            </a:gs>
            <a:gs pos="35000">
              <a:schemeClr val="accent6">
                <a:lumMod val="0"/>
                <a:lumOff val="100000"/>
              </a:schemeClr>
            </a:gs>
            <a:gs pos="43000">
              <a:schemeClr val="accent4"/>
            </a:gs>
            <a:gs pos="89000">
              <a:schemeClr val="accent1">
                <a:lumMod val="40000"/>
                <a:lumOff val="60000"/>
              </a:schemeClr>
            </a:gs>
          </a:gsLst>
          <a:path path="circle">
            <a:fillToRect l="50000" t="-80000" r="50000" b="180000"/>
          </a:path>
        </a:gradFill>
        <a:effectLst/>
      </p:bgPr>
    </p:bg>
    <p:spTree>
      <p:nvGrpSpPr>
        <p:cNvPr id="1" name="">
          <a:extLst>
            <a:ext uri="{FF2B5EF4-FFF2-40B4-BE49-F238E27FC236}">
              <a16:creationId xmlns:a16="http://schemas.microsoft.com/office/drawing/2014/main" id="{E5587F51-B246-B823-E8E9-1C66FAEB6EE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406A28-F9B0-8D20-1D8D-782C3F806CCA}"/>
              </a:ext>
            </a:extLst>
          </p:cNvPr>
          <p:cNvSpPr>
            <a:spLocks noGrp="1"/>
          </p:cNvSpPr>
          <p:nvPr>
            <p:ph type="sldNum" sz="quarter" idx="4"/>
          </p:nvPr>
        </p:nvSpPr>
        <p:spPr/>
        <p:txBody>
          <a:bodyPr/>
          <a:lstStyle/>
          <a:p>
            <a:fld id="{C3DB2ADC-AF19-4574-8C10-79B5B04FCA27}" type="slidenum">
              <a:rPr lang="en-US" smtClean="0"/>
              <a:pPr/>
              <a:t>23</a:t>
            </a:fld>
            <a:endParaRPr lang="en-US" dirty="0"/>
          </a:p>
        </p:txBody>
      </p:sp>
      <p:cxnSp>
        <p:nvCxnSpPr>
          <p:cNvPr id="6" name="Straight Connector 5">
            <a:extLst>
              <a:ext uri="{FF2B5EF4-FFF2-40B4-BE49-F238E27FC236}">
                <a16:creationId xmlns:a16="http://schemas.microsoft.com/office/drawing/2014/main" id="{3261C21D-8642-DFCB-0DCF-9A98D95725DF}"/>
              </a:ext>
            </a:extLst>
          </p:cNvPr>
          <p:cNvCxnSpPr/>
          <p:nvPr/>
        </p:nvCxnSpPr>
        <p:spPr>
          <a:xfrm>
            <a:off x="3052689" y="1083212"/>
            <a:ext cx="3902132" cy="0"/>
          </a:xfrm>
          <a:prstGeom prst="line">
            <a:avLst/>
          </a:prstGeom>
          <a:ln w="8255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40270DC4-964A-DDC9-3598-88CB70BC2987}"/>
              </a:ext>
            </a:extLst>
          </p:cNvPr>
          <p:cNvSpPr txBox="1">
            <a:spLocks/>
          </p:cNvSpPr>
          <p:nvPr/>
        </p:nvSpPr>
        <p:spPr>
          <a:xfrm>
            <a:off x="350039" y="2982271"/>
            <a:ext cx="6507357" cy="6972798"/>
          </a:xfrm>
          <a:prstGeom prst="rect">
            <a:avLst/>
          </a:prstGeom>
        </p:spPr>
        <p:txBody>
          <a:bodyPr vert="horz" lIns="91440" tIns="45720" rIns="91440" bIns="45720" rtlCol="0" anchor="t">
            <a:normAutofit/>
          </a:bodyPr>
          <a:lstStyle>
            <a:lvl1pPr marL="274320" indent="-274320" algn="l" defTabSz="365760" rtl="0" eaLnBrk="1" latinLnBrk="0" hangingPunct="1">
              <a:spcBef>
                <a:spcPts val="800"/>
              </a:spcBef>
              <a:spcAft>
                <a:spcPts val="0"/>
              </a:spcAft>
              <a:buClr>
                <a:schemeClr val="accent1"/>
              </a:buClr>
              <a:buFont typeface="Wingdings 3" charset="2"/>
              <a:buChar char=""/>
              <a:defRPr sz="1440" kern="1200">
                <a:solidFill>
                  <a:schemeClr val="tx1">
                    <a:lumMod val="75000"/>
                    <a:lumOff val="25000"/>
                  </a:schemeClr>
                </a:solidFill>
                <a:latin typeface="+mn-lt"/>
                <a:ea typeface="+mn-ea"/>
                <a:cs typeface="+mn-cs"/>
              </a:defRPr>
            </a:lvl1pPr>
            <a:lvl2pPr marL="594360" indent="-228600" algn="l" defTabSz="365760" rtl="0" eaLnBrk="1" latinLnBrk="0" hangingPunct="1">
              <a:spcBef>
                <a:spcPts val="800"/>
              </a:spcBef>
              <a:spcAft>
                <a:spcPts val="0"/>
              </a:spcAft>
              <a:buClr>
                <a:schemeClr val="accent1"/>
              </a:buClr>
              <a:buFont typeface="Wingdings 3" charset="2"/>
              <a:buChar char=""/>
              <a:defRPr sz="1280" kern="1200">
                <a:solidFill>
                  <a:schemeClr val="tx1">
                    <a:lumMod val="75000"/>
                    <a:lumOff val="25000"/>
                  </a:schemeClr>
                </a:solidFill>
                <a:latin typeface="+mn-lt"/>
                <a:ea typeface="+mn-ea"/>
                <a:cs typeface="+mn-cs"/>
              </a:defRPr>
            </a:lvl2pPr>
            <a:lvl3pPr marL="914400" indent="-182880" algn="l" defTabSz="365760" rtl="0" eaLnBrk="1" latinLnBrk="0" hangingPunct="1">
              <a:spcBef>
                <a:spcPts val="800"/>
              </a:spcBef>
              <a:spcAft>
                <a:spcPts val="0"/>
              </a:spcAft>
              <a:buClr>
                <a:schemeClr val="accent1"/>
              </a:buClr>
              <a:buFont typeface="Wingdings 3" charset="2"/>
              <a:buChar char=""/>
              <a:defRPr sz="1120" kern="1200">
                <a:solidFill>
                  <a:schemeClr val="tx1">
                    <a:lumMod val="75000"/>
                    <a:lumOff val="25000"/>
                  </a:schemeClr>
                </a:solidFill>
                <a:latin typeface="+mn-lt"/>
                <a:ea typeface="+mn-ea"/>
                <a:cs typeface="+mn-cs"/>
              </a:defRPr>
            </a:lvl3pPr>
            <a:lvl4pPr marL="128016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4pPr>
            <a:lvl5pPr marL="164592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5pPr>
            <a:lvl6pPr marL="201168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6pPr>
            <a:lvl7pPr marL="237744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7pPr>
            <a:lvl8pPr marL="274320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8pPr>
            <a:lvl9pPr marL="310896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9pPr>
          </a:lstStyle>
          <a:p>
            <a:pPr marL="34290" indent="0" algn="ctr">
              <a:buFont typeface="Wingdings 3" charset="2"/>
              <a:buNone/>
            </a:pPr>
            <a:r>
              <a:rPr lang="en-US" sz="3600" b="1" dirty="0">
                <a:latin typeface="Georgia Pro"/>
              </a:rPr>
              <a:t>Mailing Address:</a:t>
            </a:r>
          </a:p>
          <a:p>
            <a:pPr marL="34290" indent="0" algn="ctr">
              <a:buFont typeface="Wingdings 3" charset="2"/>
              <a:buNone/>
            </a:pPr>
            <a:r>
              <a:rPr lang="en-US" sz="3200" dirty="0">
                <a:latin typeface="Georgia Pro Light"/>
              </a:rPr>
              <a:t>1514 Route 28, </a:t>
            </a:r>
          </a:p>
          <a:p>
            <a:pPr marL="34290" indent="0" algn="ctr">
              <a:buFont typeface="Wingdings 3" charset="2"/>
              <a:buNone/>
            </a:pPr>
            <a:r>
              <a:rPr lang="en-US" sz="3200">
                <a:latin typeface="Georgia Pro Light"/>
              </a:rPr>
              <a:t>Brookville </a:t>
            </a:r>
            <a:r>
              <a:rPr lang="en-US" sz="3200" dirty="0">
                <a:latin typeface="Georgia Pro Light"/>
              </a:rPr>
              <a:t>PA, 15825</a:t>
            </a:r>
          </a:p>
          <a:p>
            <a:pPr marL="34290" indent="0" algn="ctr">
              <a:buFont typeface="Wingdings 3" charset="2"/>
              <a:buNone/>
            </a:pPr>
            <a:endParaRPr lang="en-US" sz="3600" dirty="0"/>
          </a:p>
          <a:p>
            <a:pPr marL="34290" indent="0" algn="ctr">
              <a:buFont typeface="Wingdings 3" charset="2"/>
              <a:buNone/>
            </a:pPr>
            <a:r>
              <a:rPr lang="en-US" sz="3600" b="1" dirty="0">
                <a:latin typeface="Georgia Pro"/>
              </a:rPr>
              <a:t>Phone Number:</a:t>
            </a:r>
          </a:p>
          <a:p>
            <a:pPr marL="34290" indent="0" algn="ctr">
              <a:buFont typeface="Wingdings 3" charset="2"/>
              <a:buNone/>
            </a:pPr>
            <a:r>
              <a:rPr lang="en-US" sz="3200" dirty="0">
                <a:latin typeface="Georgia Pro Light"/>
              </a:rPr>
              <a:t>(814) 849-7463</a:t>
            </a:r>
          </a:p>
          <a:p>
            <a:pPr marL="34290" indent="0" algn="ctr">
              <a:buFont typeface="Wingdings 3" charset="2"/>
              <a:buNone/>
            </a:pPr>
            <a:endParaRPr lang="en-US" sz="3600" dirty="0"/>
          </a:p>
          <a:p>
            <a:pPr marL="34290" indent="0" algn="ctr">
              <a:buFont typeface="Wingdings 3" charset="2"/>
              <a:buNone/>
            </a:pPr>
            <a:r>
              <a:rPr lang="en-US" sz="3600" dirty="0">
                <a:latin typeface="Georgia Pro"/>
              </a:rPr>
              <a:t>For more information on the Jefferson County Conservation District, visit our website at:</a:t>
            </a:r>
          </a:p>
          <a:p>
            <a:pPr marL="34290" indent="0" algn="ctr">
              <a:buFont typeface="Wingdings 3" charset="2"/>
              <a:buNone/>
            </a:pPr>
            <a:r>
              <a:rPr lang="en-US" sz="3200" u="sng" dirty="0">
                <a:solidFill>
                  <a:srgbClr val="002060"/>
                </a:solidFill>
                <a:latin typeface="Georgia Pro Light"/>
              </a:rPr>
              <a:t>www.jeffersonconservation.com</a:t>
            </a:r>
          </a:p>
        </p:txBody>
      </p:sp>
      <p:sp>
        <p:nvSpPr>
          <p:cNvPr id="3" name="Content Placeholder 2">
            <a:extLst>
              <a:ext uri="{FF2B5EF4-FFF2-40B4-BE49-F238E27FC236}">
                <a16:creationId xmlns:a16="http://schemas.microsoft.com/office/drawing/2014/main" id="{C118DF25-5ACC-5432-1217-290F9D53EEC1}"/>
              </a:ext>
            </a:extLst>
          </p:cNvPr>
          <p:cNvSpPr txBox="1">
            <a:spLocks/>
          </p:cNvSpPr>
          <p:nvPr/>
        </p:nvSpPr>
        <p:spPr>
          <a:xfrm>
            <a:off x="233544" y="292712"/>
            <a:ext cx="6848112" cy="1024313"/>
          </a:xfrm>
          <a:prstGeom prst="rect">
            <a:avLst/>
          </a:prstGeom>
          <a:solidFill>
            <a:schemeClr val="bg2"/>
          </a:solidFill>
        </p:spPr>
        <p:txBody>
          <a:bodyPr vert="horz" lIns="91440" tIns="45720" rIns="91440" bIns="45720" rtlCol="0" anchor="t">
            <a:normAutofit/>
          </a:bodyPr>
          <a:lstStyle>
            <a:lvl1pPr marL="171450" indent="-137160" algn="l" defTabSz="685800" rtl="0" eaLnBrk="1" latinLnBrk="0" hangingPunct="1">
              <a:lnSpc>
                <a:spcPct val="90000"/>
              </a:lnSpc>
              <a:spcBef>
                <a:spcPts val="773"/>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marL="34290" indent="0" algn="ctr">
              <a:buFont typeface="Corbel" pitchFamily="34" charset="0"/>
              <a:buNone/>
            </a:pPr>
            <a:r>
              <a:rPr lang="en-US" sz="6000" b="1" dirty="0">
                <a:latin typeface="Georgia Pro"/>
              </a:rPr>
              <a:t>Contact Us</a:t>
            </a:r>
          </a:p>
        </p:txBody>
      </p:sp>
      <p:pic>
        <p:nvPicPr>
          <p:cNvPr id="5" name="Picture 4">
            <a:extLst>
              <a:ext uri="{FF2B5EF4-FFF2-40B4-BE49-F238E27FC236}">
                <a16:creationId xmlns:a16="http://schemas.microsoft.com/office/drawing/2014/main" id="{81CB35B9-D248-584D-4EEE-75C36C4E0144}"/>
              </a:ext>
            </a:extLst>
          </p:cNvPr>
          <p:cNvPicPr>
            <a:picLocks noChangeAspect="1"/>
          </p:cNvPicPr>
          <p:nvPr/>
        </p:nvPicPr>
        <p:blipFill rotWithShape="1">
          <a:blip r:embed="rId2"/>
          <a:srcRect l="4280" t="6314" r="3055" b="11614"/>
          <a:stretch/>
        </p:blipFill>
        <p:spPr>
          <a:xfrm>
            <a:off x="2590633" y="1482591"/>
            <a:ext cx="1941610" cy="1299113"/>
          </a:xfrm>
          <a:prstGeom prst="rect">
            <a:avLst/>
          </a:prstGeom>
        </p:spPr>
      </p:pic>
    </p:spTree>
    <p:extLst>
      <p:ext uri="{BB962C8B-B14F-4D97-AF65-F5344CB8AC3E}">
        <p14:creationId xmlns:p14="http://schemas.microsoft.com/office/powerpoint/2010/main" val="17517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73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0417AF4-08C0-FC51-8823-C041945D63A4}"/>
              </a:ext>
            </a:extLst>
          </p:cNvPr>
          <p:cNvSpPr>
            <a:spLocks noGrp="1"/>
          </p:cNvSpPr>
          <p:nvPr>
            <p:ph type="title"/>
          </p:nvPr>
        </p:nvSpPr>
        <p:spPr>
          <a:xfrm>
            <a:off x="641434" y="1111058"/>
            <a:ext cx="6117379" cy="7449826"/>
          </a:xfrm>
        </p:spPr>
        <p:txBody>
          <a:bodyPr/>
          <a:lstStyle/>
          <a:p>
            <a:r>
              <a:rPr lang="en-US" sz="1280" dirty="0">
                <a:solidFill>
                  <a:srgbClr val="000000"/>
                </a:solidFill>
                <a:latin typeface="Times New Roman" panose="02020603050405020304" pitchFamily="18" charset="0"/>
                <a:cs typeface="Times New Roman" panose="02020603050405020304" pitchFamily="18" charset="0"/>
              </a:rPr>
              <a:t>A Conservation District is a legal subdivision of State Government, responsible under law for conservation work within its boundaries, just as Townships and Counties are responsible for roads and other services and school districts are responsible for education. Conservation Districts were created in PA in 1945 in response to the dust bowl of the 1930s.</a:t>
            </a:r>
            <a:br>
              <a:rPr lang="en-US" sz="1280" dirty="0">
                <a:solidFill>
                  <a:srgbClr val="000000"/>
                </a:solidFill>
                <a:latin typeface="Times New Roman" panose="02020603050405020304" pitchFamily="18" charset="0"/>
                <a:cs typeface="Times New Roman" panose="02020603050405020304" pitchFamily="18" charset="0"/>
              </a:rPr>
            </a:br>
            <a:br>
              <a:rPr lang="en-US" sz="1280" dirty="0">
                <a:solidFill>
                  <a:srgbClr val="404040"/>
                </a:solidFill>
                <a:latin typeface="Times New Roman" panose="02020603050405020304" pitchFamily="18" charset="0"/>
                <a:cs typeface="Times New Roman" panose="02020603050405020304" pitchFamily="18" charset="0"/>
              </a:rPr>
            </a:br>
            <a:r>
              <a:rPr lang="en-US" sz="1280" dirty="0">
                <a:solidFill>
                  <a:srgbClr val="000000"/>
                </a:solidFill>
                <a:latin typeface="Times New Roman" panose="02020603050405020304" pitchFamily="18" charset="0"/>
                <a:cs typeface="Times New Roman" panose="02020603050405020304" pitchFamily="18" charset="0"/>
              </a:rPr>
              <a:t>Conservation Districts were created to improve soil and water conservation. District program areas include erosion and sediment control on earthmoving activities, farm conservation planning, nutrient and manure management planning, environmental education, river cleanups, abandoned mine drainage abatement, and environmentally sensitive maintenance of dirt and gravel roads.</a:t>
            </a:r>
            <a:br>
              <a:rPr lang="en-US" sz="1280" dirty="0">
                <a:solidFill>
                  <a:srgbClr val="000000"/>
                </a:solidFill>
                <a:latin typeface="Times New Roman" panose="02020603050405020304" pitchFamily="18" charset="0"/>
                <a:cs typeface="Times New Roman" panose="02020603050405020304" pitchFamily="18" charset="0"/>
              </a:rPr>
            </a:br>
            <a:br>
              <a:rPr lang="en-US" sz="1280" dirty="0">
                <a:solidFill>
                  <a:srgbClr val="000000"/>
                </a:solidFill>
                <a:latin typeface="Times New Roman" panose="02020603050405020304" pitchFamily="18" charset="0"/>
                <a:cs typeface="Times New Roman" panose="02020603050405020304" pitchFamily="18" charset="0"/>
              </a:rPr>
            </a:br>
            <a:r>
              <a:rPr lang="en-US" sz="1280" dirty="0">
                <a:solidFill>
                  <a:srgbClr val="000000"/>
                </a:solidFill>
                <a:latin typeface="Times New Roman" panose="02020603050405020304" pitchFamily="18" charset="0"/>
                <a:cs typeface="Times New Roman" panose="02020603050405020304" pitchFamily="18" charset="0"/>
              </a:rPr>
              <a:t>The goal of Districts’ activities is to make all citizens aware of the inter-relationship between human activities and the natural environment. </a:t>
            </a:r>
            <a:br>
              <a:rPr lang="en-US" sz="1280" dirty="0">
                <a:latin typeface="Times New Roman" panose="02020603050405020304" pitchFamily="18" charset="0"/>
                <a:cs typeface="Times New Roman" panose="02020603050405020304" pitchFamily="18" charset="0"/>
              </a:rPr>
            </a:br>
            <a:br>
              <a:rPr lang="en-US" sz="1280" dirty="0">
                <a:latin typeface="Times New Roman" panose="02020603050405020304" pitchFamily="18" charset="0"/>
                <a:cs typeface="Times New Roman" panose="02020603050405020304" pitchFamily="18" charset="0"/>
              </a:rPr>
            </a:br>
            <a:r>
              <a:rPr lang="en-US" sz="1280" dirty="0">
                <a:solidFill>
                  <a:srgbClr val="000000"/>
                </a:solidFill>
                <a:latin typeface="Times New Roman" panose="02020603050405020304" pitchFamily="18" charset="0"/>
                <a:cs typeface="Times New Roman" panose="02020603050405020304" pitchFamily="18" charset="0"/>
              </a:rPr>
              <a:t>Districts are managed by citizens who know local problems. In Pennsylvania, a </a:t>
            </a:r>
            <a:br>
              <a:rPr lang="en-US" sz="1280" dirty="0">
                <a:solidFill>
                  <a:srgbClr val="000000"/>
                </a:solidFill>
                <a:latin typeface="Times New Roman" panose="02020603050405020304" pitchFamily="18" charset="0"/>
                <a:cs typeface="Times New Roman" panose="02020603050405020304" pitchFamily="18" charset="0"/>
              </a:rPr>
            </a:br>
            <a:r>
              <a:rPr lang="en-US" sz="1280" dirty="0">
                <a:solidFill>
                  <a:srgbClr val="000000"/>
                </a:solidFill>
                <a:latin typeface="Times New Roman" panose="02020603050405020304" pitchFamily="18" charset="0"/>
                <a:cs typeface="Times New Roman" panose="02020603050405020304" pitchFamily="18" charset="0"/>
              </a:rPr>
              <a:t>District’s governing Board is comprised of six appointed Directors (3 Farmer Directors and 3 Public Directors) and one County Commissioner Director. </a:t>
            </a:r>
            <a:br>
              <a:rPr lang="en-US" sz="1280" dirty="0">
                <a:solidFill>
                  <a:srgbClr val="000000"/>
                </a:solidFill>
                <a:latin typeface="Times New Roman" panose="02020603050405020304" pitchFamily="18" charset="0"/>
                <a:cs typeface="Times New Roman" panose="02020603050405020304" pitchFamily="18" charset="0"/>
              </a:rPr>
            </a:br>
            <a:br>
              <a:rPr lang="en-US" sz="1280" dirty="0">
                <a:solidFill>
                  <a:srgbClr val="000000"/>
                </a:solidFill>
                <a:latin typeface="Times New Roman" panose="02020603050405020304" pitchFamily="18" charset="0"/>
                <a:cs typeface="Times New Roman" panose="02020603050405020304" pitchFamily="18" charset="0"/>
              </a:rPr>
            </a:br>
            <a:r>
              <a:rPr lang="en-US" sz="1280" dirty="0">
                <a:solidFill>
                  <a:srgbClr val="000000"/>
                </a:solidFill>
                <a:latin typeface="Times New Roman" panose="02020603050405020304" pitchFamily="18" charset="0"/>
                <a:cs typeface="Times New Roman" panose="02020603050405020304" pitchFamily="18" charset="0"/>
              </a:rPr>
              <a:t>Districts employ staff to assist Directors in carrying out their responsibilities and objectives. </a:t>
            </a:r>
            <a:br>
              <a:rPr lang="en-US" sz="1280" dirty="0">
                <a:latin typeface="Times New Roman" panose="02020603050405020304" pitchFamily="18" charset="0"/>
                <a:cs typeface="Times New Roman" panose="02020603050405020304" pitchFamily="18" charset="0"/>
              </a:rPr>
            </a:br>
            <a:br>
              <a:rPr lang="en-US" sz="1280" dirty="0">
                <a:latin typeface="Times New Roman" panose="02020603050405020304" pitchFamily="18" charset="0"/>
                <a:cs typeface="Times New Roman" panose="02020603050405020304" pitchFamily="18" charset="0"/>
              </a:rPr>
            </a:br>
            <a:r>
              <a:rPr lang="en-US" sz="1280" dirty="0">
                <a:solidFill>
                  <a:srgbClr val="000000"/>
                </a:solidFill>
                <a:latin typeface="Times New Roman" panose="02020603050405020304" pitchFamily="18" charset="0"/>
                <a:cs typeface="Times New Roman" panose="02020603050405020304" pitchFamily="18" charset="0"/>
              </a:rPr>
              <a:t>The Jefferson County Conservation District is a nonprofit entity established by the Jefferson County Commissioners under Pennsylvania’s Conservation District Law. Much of the District’s effectiveness is due to its ability to coordinate local, state, and federal government resources to solve local environmental problems. District employees act as a liaison between all levels of government, environmental agencies, and the general public. </a:t>
            </a:r>
            <a:br>
              <a:rPr lang="en-US" sz="1280" dirty="0">
                <a:latin typeface="Times New Roman" panose="02020603050405020304" pitchFamily="18" charset="0"/>
                <a:cs typeface="Times New Roman" panose="02020603050405020304" pitchFamily="18" charset="0"/>
              </a:rPr>
            </a:br>
            <a:br>
              <a:rPr lang="en-US" sz="1280" dirty="0">
                <a:latin typeface="Times New Roman" panose="02020603050405020304" pitchFamily="18" charset="0"/>
                <a:cs typeface="Times New Roman" panose="02020603050405020304" pitchFamily="18" charset="0"/>
              </a:rPr>
            </a:br>
            <a:r>
              <a:rPr lang="en-US" sz="1280" dirty="0">
                <a:solidFill>
                  <a:srgbClr val="000000"/>
                </a:solidFill>
                <a:latin typeface="Times New Roman" panose="02020603050405020304" pitchFamily="18" charset="0"/>
                <a:cs typeface="Times New Roman" panose="02020603050405020304" pitchFamily="18" charset="0"/>
              </a:rPr>
              <a:t>It is the responsibility of the Conservation District Directors to plan and develop the District’s programs. Directors work through District staff to develop programs that address the natural resource conservation needs of the county.  Conservation programs dealing with agriculture, past mining, stormwater, wetland protection, environmental education, and earthmoving are all high priority for the JCCD.</a:t>
            </a:r>
            <a:br>
              <a:rPr lang="en-US" sz="1280" dirty="0">
                <a:solidFill>
                  <a:srgbClr val="404040"/>
                </a:solidFill>
                <a:latin typeface="Times New Roman" panose="02020603050405020304" pitchFamily="18" charset="0"/>
                <a:cs typeface="Times New Roman" panose="02020603050405020304" pitchFamily="18" charset="0"/>
              </a:rPr>
            </a:br>
            <a:br>
              <a:rPr lang="en-US" sz="1280" dirty="0">
                <a:solidFill>
                  <a:srgbClr val="404040"/>
                </a:solidFill>
                <a:latin typeface="Times New Roman" panose="02020603050405020304" pitchFamily="18" charset="0"/>
                <a:cs typeface="Times New Roman" panose="02020603050405020304" pitchFamily="18" charset="0"/>
              </a:rPr>
            </a:br>
            <a:r>
              <a:rPr lang="en-US" sz="1280" dirty="0">
                <a:solidFill>
                  <a:srgbClr val="000000"/>
                </a:solidFill>
                <a:latin typeface="Times New Roman" panose="02020603050405020304" pitchFamily="18" charset="0"/>
                <a:cs typeface="Times New Roman" panose="02020603050405020304" pitchFamily="18" charset="0"/>
              </a:rPr>
              <a:t>Funding for District operations is obtained from a multitude of sources, mostly State and Federal grants. About 9% of the District’s operating budget came from the County Commissioners’ general fund, which makes District programs a good local investment.</a:t>
            </a:r>
            <a:br>
              <a:rPr lang="en-US" sz="1280" dirty="0">
                <a:solidFill>
                  <a:srgbClr val="404040"/>
                </a:solidFill>
                <a:latin typeface="Georgia Pro"/>
              </a:rPr>
            </a:br>
            <a:endParaRPr lang="en-US" sz="1280" dirty="0"/>
          </a:p>
        </p:txBody>
      </p:sp>
      <p:cxnSp>
        <p:nvCxnSpPr>
          <p:cNvPr id="7" name="Straight Connector 6">
            <a:extLst>
              <a:ext uri="{FF2B5EF4-FFF2-40B4-BE49-F238E27FC236}">
                <a16:creationId xmlns:a16="http://schemas.microsoft.com/office/drawing/2014/main" id="{52F35400-AFEC-1BD9-0866-175C6E815605}"/>
              </a:ext>
            </a:extLst>
          </p:cNvPr>
          <p:cNvCxnSpPr/>
          <p:nvPr/>
        </p:nvCxnSpPr>
        <p:spPr>
          <a:xfrm>
            <a:off x="3368154" y="8876452"/>
            <a:ext cx="3523535" cy="0"/>
          </a:xfrm>
          <a:prstGeom prst="line">
            <a:avLst/>
          </a:prstGeom>
          <a:ln w="15875">
            <a:solidFill>
              <a:schemeClr val="bg2"/>
            </a:solidFill>
          </a:ln>
        </p:spPr>
        <p:style>
          <a:lnRef idx="1">
            <a:schemeClr val="accent5"/>
          </a:lnRef>
          <a:fillRef idx="0">
            <a:schemeClr val="accent5"/>
          </a:fillRef>
          <a:effectRef idx="0">
            <a:schemeClr val="accent5"/>
          </a:effectRef>
          <a:fontRef idx="minor">
            <a:schemeClr val="tx1"/>
          </a:fontRef>
        </p:style>
      </p:cxnSp>
      <p:sp>
        <p:nvSpPr>
          <p:cNvPr id="9" name="Rectangle 8">
            <a:extLst>
              <a:ext uri="{FF2B5EF4-FFF2-40B4-BE49-F238E27FC236}">
                <a16:creationId xmlns:a16="http://schemas.microsoft.com/office/drawing/2014/main" id="{369F5B6F-90F4-D3BB-2AF7-858A83CCBDD0}"/>
              </a:ext>
            </a:extLst>
          </p:cNvPr>
          <p:cNvSpPr/>
          <p:nvPr/>
        </p:nvSpPr>
        <p:spPr>
          <a:xfrm>
            <a:off x="2301240" y="836517"/>
            <a:ext cx="4590449" cy="498598"/>
          </a:xfrm>
          <a:prstGeom prst="rect">
            <a:avLst/>
          </a:prstGeom>
          <a:solidFill>
            <a:schemeClr val="bg1"/>
          </a:solidFill>
        </p:spPr>
        <p:txBody>
          <a:bodyPr wrap="square" lIns="97536" tIns="48768" rIns="97536" bIns="48768">
            <a:spAutoFit/>
          </a:bodyPr>
          <a:lstStyle/>
          <a:p>
            <a:pPr algn="ctr"/>
            <a:r>
              <a:rPr lang="en-US" sz="2600" b="1" dirty="0">
                <a:ln w="12700">
                  <a:solidFill>
                    <a:schemeClr val="accent5"/>
                  </a:solidFill>
                  <a:prstDash val="solid"/>
                </a:ln>
                <a:pattFill prst="ltDnDiag">
                  <a:fgClr>
                    <a:schemeClr val="accent5">
                      <a:lumMod val="60000"/>
                      <a:lumOff val="40000"/>
                    </a:schemeClr>
                  </a:fgClr>
                  <a:bgClr>
                    <a:schemeClr val="bg1"/>
                  </a:bgClr>
                </a:pattFill>
              </a:rPr>
              <a:t>What is a Conservation District</a:t>
            </a:r>
            <a:endParaRPr lang="en-US" sz="2453"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2" name="Title 2">
            <a:extLst>
              <a:ext uri="{FF2B5EF4-FFF2-40B4-BE49-F238E27FC236}">
                <a16:creationId xmlns:a16="http://schemas.microsoft.com/office/drawing/2014/main" id="{21B731A1-91F4-FFF9-F0D1-93C5490177A2}"/>
              </a:ext>
            </a:extLst>
          </p:cNvPr>
          <p:cNvSpPr txBox="1">
            <a:spLocks/>
          </p:cNvSpPr>
          <p:nvPr/>
        </p:nvSpPr>
        <p:spPr>
          <a:xfrm>
            <a:off x="378222" y="181877"/>
            <a:ext cx="6643801" cy="392852"/>
          </a:xfrm>
          <a:prstGeom prst="rect">
            <a:avLst/>
          </a:prstGeom>
          <a:solidFill>
            <a:schemeClr val="accent3">
              <a:lumMod val="40000"/>
              <a:lumOff val="60000"/>
            </a:schemeClr>
          </a:solidFill>
        </p:spPr>
        <p:txBody>
          <a:bodyPr vert="horz" lIns="91440" tIns="45720" rIns="91440" bIns="45720" rtlCol="0" anchor="ctr" anchorCtr="0">
            <a:noAutofit/>
          </a:bodyPr>
          <a:lstStyle>
            <a:lvl1pPr algn="l" defTabSz="731520" rtl="0" eaLnBrk="1" latinLnBrk="0" hangingPunct="1">
              <a:lnSpc>
                <a:spcPct val="90000"/>
              </a:lnSpc>
              <a:spcBef>
                <a:spcPct val="0"/>
              </a:spcBef>
              <a:buNone/>
              <a:defRPr sz="1920" kern="1200" spc="-96" baseline="0">
                <a:solidFill>
                  <a:schemeClr val="accent1"/>
                </a:solidFill>
                <a:latin typeface="+mj-lt"/>
                <a:ea typeface="+mj-ea"/>
                <a:cs typeface="+mj-cs"/>
              </a:defRPr>
            </a:lvl1pPr>
          </a:lstStyle>
          <a:p>
            <a:r>
              <a:rPr lang="en-US" sz="2200" b="1" dirty="0">
                <a:solidFill>
                  <a:schemeClr val="accent5">
                    <a:lumMod val="75000"/>
                  </a:schemeClr>
                </a:solidFill>
              </a:rPr>
              <a:t>Background</a:t>
            </a:r>
          </a:p>
        </p:txBody>
      </p:sp>
      <p:sp>
        <p:nvSpPr>
          <p:cNvPr id="3" name="Title 2">
            <a:extLst>
              <a:ext uri="{FF2B5EF4-FFF2-40B4-BE49-F238E27FC236}">
                <a16:creationId xmlns:a16="http://schemas.microsoft.com/office/drawing/2014/main" id="{955ACDFF-F656-3BB7-A89B-518B169E275B}"/>
              </a:ext>
            </a:extLst>
          </p:cNvPr>
          <p:cNvSpPr txBox="1">
            <a:spLocks/>
          </p:cNvSpPr>
          <p:nvPr/>
        </p:nvSpPr>
        <p:spPr>
          <a:xfrm>
            <a:off x="423511" y="8704361"/>
            <a:ext cx="6643801" cy="392852"/>
          </a:xfrm>
          <a:prstGeom prst="rect">
            <a:avLst/>
          </a:prstGeom>
          <a:solidFill>
            <a:schemeClr val="accent3">
              <a:lumMod val="40000"/>
              <a:lumOff val="60000"/>
            </a:schemeClr>
          </a:solidFill>
        </p:spPr>
        <p:txBody>
          <a:bodyPr vert="horz" lIns="91440" tIns="45720" rIns="91440" bIns="45720" rtlCol="0" anchor="ctr" anchorCtr="0">
            <a:noAutofit/>
          </a:bodyPr>
          <a:lstStyle>
            <a:lvl1pPr algn="l" defTabSz="731520" rtl="0" eaLnBrk="1" latinLnBrk="0" hangingPunct="1">
              <a:lnSpc>
                <a:spcPct val="90000"/>
              </a:lnSpc>
              <a:spcBef>
                <a:spcPct val="0"/>
              </a:spcBef>
              <a:buNone/>
              <a:defRPr sz="1920" kern="1200" spc="-96" baseline="0">
                <a:solidFill>
                  <a:schemeClr val="accent1"/>
                </a:solidFill>
                <a:latin typeface="+mj-lt"/>
                <a:ea typeface="+mj-ea"/>
                <a:cs typeface="+mj-cs"/>
              </a:defRPr>
            </a:lvl1pPr>
          </a:lstStyle>
          <a:p>
            <a:endParaRPr lang="en-US" sz="2200" b="1" dirty="0">
              <a:solidFill>
                <a:schemeClr val="accent5">
                  <a:lumMod val="75000"/>
                </a:schemeClr>
              </a:solidFill>
            </a:endParaRPr>
          </a:p>
        </p:txBody>
      </p:sp>
      <p:pic>
        <p:nvPicPr>
          <p:cNvPr id="6" name="Picture 5">
            <a:extLst>
              <a:ext uri="{FF2B5EF4-FFF2-40B4-BE49-F238E27FC236}">
                <a16:creationId xmlns:a16="http://schemas.microsoft.com/office/drawing/2014/main" id="{DDF2FE1D-1590-41F4-A616-81727342A572}"/>
              </a:ext>
            </a:extLst>
          </p:cNvPr>
          <p:cNvPicPr>
            <a:picLocks noChangeAspect="1"/>
          </p:cNvPicPr>
          <p:nvPr/>
        </p:nvPicPr>
        <p:blipFill>
          <a:blip r:embed="rId3"/>
          <a:srcRect l="3388" t="38076" r="23465" b="31990"/>
          <a:stretch>
            <a:fillRect/>
          </a:stretch>
        </p:blipFill>
        <p:spPr>
          <a:xfrm>
            <a:off x="1928681" y="8048040"/>
            <a:ext cx="3204794" cy="1748691"/>
          </a:xfrm>
          <a:prstGeom prst="rect">
            <a:avLst/>
          </a:prstGeom>
        </p:spPr>
      </p:pic>
    </p:spTree>
    <p:extLst>
      <p:ext uri="{BB962C8B-B14F-4D97-AF65-F5344CB8AC3E}">
        <p14:creationId xmlns:p14="http://schemas.microsoft.com/office/powerpoint/2010/main" val="3250560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rotWithShape="1">
          <a:gsLst>
            <a:gs pos="86000">
              <a:schemeClr val="bg2">
                <a:shade val="98000"/>
                <a:satMod val="120000"/>
                <a:lumMod val="98000"/>
              </a:schemeClr>
            </a:gs>
            <a:gs pos="17000">
              <a:schemeClr val="accent1">
                <a:lumMod val="40000"/>
                <a:lumOff val="6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5FA0660-E50C-798F-FC64-1FA130F7EEEF}"/>
              </a:ext>
            </a:extLst>
          </p:cNvPr>
          <p:cNvSpPr/>
          <p:nvPr/>
        </p:nvSpPr>
        <p:spPr>
          <a:xfrm>
            <a:off x="391167" y="6920284"/>
            <a:ext cx="3266433" cy="2502171"/>
          </a:xfrm>
          <a:prstGeom prst="rect">
            <a:avLst/>
          </a:prstGeom>
          <a:solidFill>
            <a:schemeClr val="accent5">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A6B7C2E-F8C4-2C34-CC2B-D0DF4FBB6413}"/>
              </a:ext>
            </a:extLst>
          </p:cNvPr>
          <p:cNvSpPr/>
          <p:nvPr/>
        </p:nvSpPr>
        <p:spPr>
          <a:xfrm>
            <a:off x="3844606" y="6661489"/>
            <a:ext cx="3221835" cy="3077145"/>
          </a:xfrm>
          <a:prstGeom prst="rect">
            <a:avLst/>
          </a:prstGeom>
          <a:gradFill>
            <a:gsLst>
              <a:gs pos="44000">
                <a:schemeClr val="bg2">
                  <a:lumMod val="50000"/>
                </a:schemeClr>
              </a:gs>
              <a:gs pos="0">
                <a:schemeClr val="accent1">
                  <a:lumMod val="40000"/>
                  <a:lumOff val="60000"/>
                </a:schemeClr>
              </a:gs>
              <a:gs pos="73000">
                <a:schemeClr val="bg2">
                  <a:shade val="98000"/>
                  <a:satMod val="120000"/>
                  <a:lumMod val="98000"/>
                </a:schemeClr>
              </a:gs>
            </a:gsLst>
            <a:path path="circle">
              <a:fillToRect l="50000" t="50000" r="100000" b="100000"/>
            </a:path>
          </a:gra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2">
            <a:extLst>
              <a:ext uri="{FF2B5EF4-FFF2-40B4-BE49-F238E27FC236}">
                <a16:creationId xmlns:a16="http://schemas.microsoft.com/office/drawing/2014/main" id="{2BF5439E-A994-3EE5-80B8-64D8C5A922E8}"/>
              </a:ext>
            </a:extLst>
          </p:cNvPr>
          <p:cNvSpPr>
            <a:spLocks noGrp="1"/>
          </p:cNvSpPr>
          <p:nvPr>
            <p:ph type="ctrTitle"/>
          </p:nvPr>
        </p:nvSpPr>
        <p:spPr>
          <a:xfrm>
            <a:off x="359790" y="217961"/>
            <a:ext cx="3512509" cy="439434"/>
          </a:xfrm>
        </p:spPr>
        <p:txBody>
          <a:bodyPr>
            <a:normAutofit/>
          </a:bodyPr>
          <a:lstStyle/>
          <a:p>
            <a:r>
              <a:rPr lang="en-US" dirty="0"/>
              <a:t>Meet the Board of Directors</a:t>
            </a:r>
          </a:p>
        </p:txBody>
      </p:sp>
      <p:sp>
        <p:nvSpPr>
          <p:cNvPr id="4" name="TextBox 3">
            <a:extLst>
              <a:ext uri="{FF2B5EF4-FFF2-40B4-BE49-F238E27FC236}">
                <a16:creationId xmlns:a16="http://schemas.microsoft.com/office/drawing/2014/main" id="{B8B9CF37-D974-0790-9639-C0312DB3AA30}"/>
              </a:ext>
            </a:extLst>
          </p:cNvPr>
          <p:cNvSpPr txBox="1"/>
          <p:nvPr/>
        </p:nvSpPr>
        <p:spPr>
          <a:xfrm>
            <a:off x="223970" y="4141054"/>
            <a:ext cx="6584452" cy="2462213"/>
          </a:xfrm>
          <a:prstGeom prst="rect">
            <a:avLst/>
          </a:prstGeom>
          <a:noFill/>
        </p:spPr>
        <p:txBody>
          <a:bodyPr wrap="square">
            <a:spAutoFit/>
          </a:bodyPr>
          <a:lstStyle/>
          <a:p>
            <a:pPr algn="ctr"/>
            <a:r>
              <a:rPr lang="en-US" sz="1400" dirty="0">
                <a:latin typeface="Georgia Pro"/>
              </a:rPr>
              <a:t>(Left to Right)</a:t>
            </a:r>
          </a:p>
          <a:p>
            <a:pPr algn="ctr"/>
            <a:endParaRPr lang="en-US" sz="1400" dirty="0">
              <a:latin typeface="Georgia Pro"/>
            </a:endParaRPr>
          </a:p>
          <a:p>
            <a:pPr algn="ctr"/>
            <a:r>
              <a:rPr lang="en-US" dirty="0">
                <a:latin typeface="Georgia Pro"/>
              </a:rPr>
              <a:t>Theresa Shick-</a:t>
            </a:r>
            <a:r>
              <a:rPr lang="en-US" dirty="0">
                <a:latin typeface="Georgia Pro Light"/>
              </a:rPr>
              <a:t>Farmer Director</a:t>
            </a:r>
          </a:p>
          <a:p>
            <a:pPr algn="ctr"/>
            <a:r>
              <a:rPr lang="en-US" dirty="0">
                <a:latin typeface="Georgia Pro"/>
              </a:rPr>
              <a:t>Mark Humes- </a:t>
            </a:r>
            <a:r>
              <a:rPr lang="en-US" dirty="0">
                <a:latin typeface="Georgia Pro Light"/>
              </a:rPr>
              <a:t>Commissioner Director</a:t>
            </a:r>
          </a:p>
          <a:p>
            <a:pPr algn="ctr"/>
            <a:r>
              <a:rPr lang="en-US" dirty="0">
                <a:latin typeface="Georgia Pro"/>
              </a:rPr>
              <a:t>Sam Farcus-</a:t>
            </a:r>
            <a:r>
              <a:rPr lang="en-US" dirty="0">
                <a:latin typeface="Georgia Pro Light"/>
              </a:rPr>
              <a:t>Vice Chairman-Public Director</a:t>
            </a:r>
          </a:p>
          <a:p>
            <a:pPr algn="ctr"/>
            <a:r>
              <a:rPr lang="en-US" dirty="0">
                <a:latin typeface="Georgia Pro"/>
              </a:rPr>
              <a:t>Allen Campbell, </a:t>
            </a:r>
            <a:r>
              <a:rPr lang="en-US" dirty="0">
                <a:latin typeface="Georgia Pro Light"/>
              </a:rPr>
              <a:t>Secretary/Treasurer- Public Director</a:t>
            </a:r>
          </a:p>
          <a:p>
            <a:pPr algn="ctr"/>
            <a:r>
              <a:rPr lang="en-US" dirty="0">
                <a:latin typeface="Georgia Pro"/>
              </a:rPr>
              <a:t>Tom McFarland, </a:t>
            </a:r>
            <a:r>
              <a:rPr lang="en-US" dirty="0">
                <a:latin typeface="Georgia Pro Light"/>
              </a:rPr>
              <a:t>Chairman- Public Director</a:t>
            </a:r>
          </a:p>
          <a:p>
            <a:pPr algn="ctr"/>
            <a:r>
              <a:rPr lang="en-US" dirty="0">
                <a:latin typeface="Georgia Pro"/>
              </a:rPr>
              <a:t>Terry Shields- </a:t>
            </a:r>
            <a:r>
              <a:rPr lang="en-US" dirty="0">
                <a:latin typeface="Georgia Pro Light"/>
              </a:rPr>
              <a:t>Farmer Director</a:t>
            </a:r>
          </a:p>
          <a:p>
            <a:pPr algn="ctr"/>
            <a:r>
              <a:rPr lang="en-US" dirty="0">
                <a:latin typeface="Georgia Pro"/>
              </a:rPr>
              <a:t>Mark Pifer- </a:t>
            </a:r>
            <a:r>
              <a:rPr lang="en-US" dirty="0">
                <a:latin typeface="Georgia Pro Light"/>
              </a:rPr>
              <a:t>Farmer Director</a:t>
            </a:r>
          </a:p>
        </p:txBody>
      </p:sp>
      <p:sp>
        <p:nvSpPr>
          <p:cNvPr id="10" name="Content Placeholder 2">
            <a:extLst>
              <a:ext uri="{FF2B5EF4-FFF2-40B4-BE49-F238E27FC236}">
                <a16:creationId xmlns:a16="http://schemas.microsoft.com/office/drawing/2014/main" id="{CD8FDECA-FEED-27F0-C75F-81B9A6AECF64}"/>
              </a:ext>
            </a:extLst>
          </p:cNvPr>
          <p:cNvSpPr txBox="1">
            <a:spLocks/>
          </p:cNvSpPr>
          <p:nvPr/>
        </p:nvSpPr>
        <p:spPr>
          <a:xfrm>
            <a:off x="391166" y="7036728"/>
            <a:ext cx="3221835" cy="2647335"/>
          </a:xfrm>
          <a:prstGeom prst="rect">
            <a:avLst/>
          </a:prstGeom>
          <a:noFill/>
        </p:spPr>
        <p:txBody>
          <a:bodyPr vert="horz" lIns="97536" tIns="48768" rIns="97536" bIns="48768" rtlCol="0" anchor="t">
            <a:normAutofit/>
          </a:bodyPr>
          <a:lstStyle>
            <a:lvl1pPr marL="0" indent="0" algn="l" defTabSz="342900" rtl="0" eaLnBrk="1" latinLnBrk="0" hangingPunct="1">
              <a:spcBef>
                <a:spcPts val="750"/>
              </a:spcBef>
              <a:spcAft>
                <a:spcPts val="0"/>
              </a:spcAft>
              <a:buClr>
                <a:schemeClr val="accent1"/>
              </a:buClr>
              <a:buFont typeface="Wingdings 3" charset="2"/>
              <a:buNone/>
              <a:defRPr sz="1125"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a:lstStyle>
          <a:p>
            <a:pPr algn="ctr"/>
            <a:r>
              <a:rPr lang="en-US" sz="1920" b="1" i="1" dirty="0">
                <a:solidFill>
                  <a:srgbClr val="FF0000"/>
                </a:solidFill>
                <a:latin typeface="Georgia Pro Semibold"/>
              </a:rPr>
              <a:t>Our Mission</a:t>
            </a:r>
          </a:p>
          <a:p>
            <a:pPr algn="ctr"/>
            <a:r>
              <a:rPr lang="en-US" sz="1550" b="1" dirty="0">
                <a:solidFill>
                  <a:srgbClr val="FF0000"/>
                </a:solidFill>
                <a:latin typeface="Georgia Pro Light"/>
              </a:rPr>
              <a:t>To preserve natural resources and protect/promote the health, safety and general welfare of the people of Jefferson County and to provide technical services to improve resource management for the benefit of all</a:t>
            </a:r>
            <a:r>
              <a:rPr lang="en-US" sz="1707" b="1" dirty="0">
                <a:solidFill>
                  <a:srgbClr val="FF0000"/>
                </a:solidFill>
                <a:latin typeface="Georgia Pro Light"/>
              </a:rPr>
              <a:t>.</a:t>
            </a:r>
          </a:p>
          <a:p>
            <a:endParaRPr lang="en-US" sz="1200" dirty="0">
              <a:solidFill>
                <a:schemeClr val="bg1"/>
              </a:solidFill>
            </a:endParaRPr>
          </a:p>
        </p:txBody>
      </p:sp>
      <p:sp>
        <p:nvSpPr>
          <p:cNvPr id="11" name="Content Placeholder 2">
            <a:extLst>
              <a:ext uri="{FF2B5EF4-FFF2-40B4-BE49-F238E27FC236}">
                <a16:creationId xmlns:a16="http://schemas.microsoft.com/office/drawing/2014/main" id="{EBF671F2-93D3-5B42-7D9B-160DB1895F3C}"/>
              </a:ext>
            </a:extLst>
          </p:cNvPr>
          <p:cNvSpPr txBox="1">
            <a:spLocks/>
          </p:cNvSpPr>
          <p:nvPr/>
        </p:nvSpPr>
        <p:spPr>
          <a:xfrm>
            <a:off x="3889205" y="6820514"/>
            <a:ext cx="3017767" cy="2784821"/>
          </a:xfrm>
          <a:prstGeom prst="rect">
            <a:avLst/>
          </a:prstGeom>
          <a:gradFill>
            <a:gsLst>
              <a:gs pos="36500">
                <a:schemeClr val="accent6">
                  <a:lumMod val="40000"/>
                  <a:lumOff val="60000"/>
                </a:schemeClr>
              </a:gs>
              <a:gs pos="0">
                <a:schemeClr val="accent1">
                  <a:lumMod val="40000"/>
                  <a:lumOff val="60000"/>
                </a:schemeClr>
              </a:gs>
              <a:gs pos="73000">
                <a:schemeClr val="bg2">
                  <a:shade val="98000"/>
                  <a:satMod val="120000"/>
                  <a:lumMod val="98000"/>
                </a:schemeClr>
              </a:gs>
            </a:gsLst>
            <a:path path="circle">
              <a:fillToRect l="50000" t="50000" r="100000" b="100000"/>
            </a:path>
          </a:gradFill>
        </p:spPr>
        <p:txBody>
          <a:bodyPr vert="horz" lIns="97536" tIns="48768" rIns="97536" bIns="48768" rtlCol="0" anchor="t">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1920" b="1" i="1" dirty="0">
                <a:solidFill>
                  <a:srgbClr val="FF0000"/>
                </a:solidFill>
                <a:latin typeface="Georgia Pro Semibold"/>
              </a:rPr>
              <a:t>Our Vision</a:t>
            </a:r>
          </a:p>
          <a:p>
            <a:pPr marL="0" indent="0" algn="ctr">
              <a:buNone/>
            </a:pPr>
            <a:r>
              <a:rPr lang="en-US" sz="1600" b="1" dirty="0">
                <a:solidFill>
                  <a:srgbClr val="FF0000"/>
                </a:solidFill>
                <a:latin typeface="Georgia Pro Light"/>
              </a:rPr>
              <a:t>The Jefferson County Conservation District enables residents, businesses and industries to optimize environmental systems interactions throughout the county through subject expertise, education, project management, and research.</a:t>
            </a:r>
          </a:p>
          <a:p>
            <a:pPr marL="0" indent="0" algn="ctr">
              <a:buNone/>
            </a:pPr>
            <a:endParaRPr lang="en-US" sz="1920" dirty="0">
              <a:solidFill>
                <a:schemeClr val="bg1"/>
              </a:solidFill>
            </a:endParaRPr>
          </a:p>
          <a:p>
            <a:pPr marL="0" indent="0" algn="ctr">
              <a:buNone/>
            </a:pPr>
            <a:endParaRPr lang="en-US" sz="1920" dirty="0">
              <a:solidFill>
                <a:schemeClr val="bg1"/>
              </a:solidFill>
            </a:endParaRPr>
          </a:p>
        </p:txBody>
      </p:sp>
      <p:sp>
        <p:nvSpPr>
          <p:cNvPr id="2" name="Title 2">
            <a:extLst>
              <a:ext uri="{FF2B5EF4-FFF2-40B4-BE49-F238E27FC236}">
                <a16:creationId xmlns:a16="http://schemas.microsoft.com/office/drawing/2014/main" id="{446E764C-E0EC-99CA-C328-682169B5B56E}"/>
              </a:ext>
            </a:extLst>
          </p:cNvPr>
          <p:cNvSpPr txBox="1">
            <a:spLocks/>
          </p:cNvSpPr>
          <p:nvPr/>
        </p:nvSpPr>
        <p:spPr>
          <a:xfrm>
            <a:off x="378222" y="181877"/>
            <a:ext cx="6643801" cy="392852"/>
          </a:xfrm>
          <a:prstGeom prst="rect">
            <a:avLst/>
          </a:prstGeom>
          <a:solidFill>
            <a:schemeClr val="accent3">
              <a:lumMod val="40000"/>
              <a:lumOff val="60000"/>
            </a:schemeClr>
          </a:solidFill>
        </p:spPr>
        <p:txBody>
          <a:bodyPr vert="horz" lIns="91440" tIns="45720" rIns="91440" bIns="45720" rtlCol="0" anchor="ctr" anchorCtr="0">
            <a:noAutofit/>
          </a:bodyPr>
          <a:lstStyle>
            <a:lvl1pPr algn="l" defTabSz="731520" rtl="0" eaLnBrk="1" latinLnBrk="0" hangingPunct="1">
              <a:lnSpc>
                <a:spcPct val="90000"/>
              </a:lnSpc>
              <a:spcBef>
                <a:spcPct val="0"/>
              </a:spcBef>
              <a:buNone/>
              <a:defRPr sz="1920" kern="1200" spc="-96" baseline="0">
                <a:solidFill>
                  <a:schemeClr val="accent1"/>
                </a:solidFill>
                <a:latin typeface="+mj-lt"/>
                <a:ea typeface="+mj-ea"/>
                <a:cs typeface="+mj-cs"/>
              </a:defRPr>
            </a:lvl1pPr>
          </a:lstStyle>
          <a:p>
            <a:r>
              <a:rPr lang="en-US" sz="2200" b="1" dirty="0">
                <a:solidFill>
                  <a:schemeClr val="accent5">
                    <a:lumMod val="75000"/>
                  </a:schemeClr>
                </a:solidFill>
              </a:rPr>
              <a:t>Meet Jefferson County Conservation Districts Board of Directors</a:t>
            </a:r>
          </a:p>
        </p:txBody>
      </p:sp>
      <p:pic>
        <p:nvPicPr>
          <p:cNvPr id="26" name="Picture 25">
            <a:extLst>
              <a:ext uri="{FF2B5EF4-FFF2-40B4-BE49-F238E27FC236}">
                <a16:creationId xmlns:a16="http://schemas.microsoft.com/office/drawing/2014/main" id="{5DE27ABB-B66A-6AF9-31C6-F7A58BA3D436}"/>
              </a:ext>
            </a:extLst>
          </p:cNvPr>
          <p:cNvPicPr>
            <a:picLocks noChangeAspect="1"/>
          </p:cNvPicPr>
          <p:nvPr/>
        </p:nvPicPr>
        <p:blipFill>
          <a:blip r:embed="rId3"/>
          <a:srcRect l="19856" t="37035" r="26811" b="29325"/>
          <a:stretch>
            <a:fillRect/>
          </a:stretch>
        </p:blipFill>
        <p:spPr>
          <a:xfrm>
            <a:off x="391166" y="1050282"/>
            <a:ext cx="6515806" cy="3082424"/>
          </a:xfrm>
          <a:prstGeom prst="rect">
            <a:avLst/>
          </a:prstGeom>
        </p:spPr>
      </p:pic>
      <p:pic>
        <p:nvPicPr>
          <p:cNvPr id="5" name="Graphic 4" descr="Shooting star with solid fill">
            <a:extLst>
              <a:ext uri="{FF2B5EF4-FFF2-40B4-BE49-F238E27FC236}">
                <a16:creationId xmlns:a16="http://schemas.microsoft.com/office/drawing/2014/main" id="{B7D7CA32-0078-2378-868B-1BFC4598AE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6778" y="4234062"/>
            <a:ext cx="914400" cy="914400"/>
          </a:xfrm>
          <a:prstGeom prst="rect">
            <a:avLst/>
          </a:prstGeom>
        </p:spPr>
      </p:pic>
      <p:pic>
        <p:nvPicPr>
          <p:cNvPr id="6" name="Graphic 5" descr="Shooting star with solid fill">
            <a:extLst>
              <a:ext uri="{FF2B5EF4-FFF2-40B4-BE49-F238E27FC236}">
                <a16:creationId xmlns:a16="http://schemas.microsoft.com/office/drawing/2014/main" id="{EF72B254-C581-B44B-EB49-7FE24AC0B4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5894022" y="4331349"/>
            <a:ext cx="914400" cy="914400"/>
          </a:xfrm>
          <a:prstGeom prst="rect">
            <a:avLst/>
          </a:prstGeom>
        </p:spPr>
      </p:pic>
    </p:spTree>
    <p:extLst>
      <p:ext uri="{BB962C8B-B14F-4D97-AF65-F5344CB8AC3E}">
        <p14:creationId xmlns:p14="http://schemas.microsoft.com/office/powerpoint/2010/main" val="1889560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86000">
              <a:schemeClr val="bg2">
                <a:shade val="98000"/>
                <a:satMod val="120000"/>
                <a:lumMod val="98000"/>
              </a:schemeClr>
            </a:gs>
            <a:gs pos="12000">
              <a:schemeClr val="accent1">
                <a:lumMod val="40000"/>
                <a:lumOff val="6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E82A33-7ED3-A4A3-7E06-B568D6D134CD}"/>
              </a:ext>
            </a:extLst>
          </p:cNvPr>
          <p:cNvSpPr>
            <a:spLocks noGrp="1"/>
          </p:cNvSpPr>
          <p:nvPr>
            <p:ph type="title"/>
          </p:nvPr>
        </p:nvSpPr>
        <p:spPr>
          <a:xfrm>
            <a:off x="418682" y="246068"/>
            <a:ext cx="2435237" cy="461665"/>
          </a:xfrm>
        </p:spPr>
        <p:txBody>
          <a:bodyPr>
            <a:noAutofit/>
          </a:bodyPr>
          <a:lstStyle/>
          <a:p>
            <a:r>
              <a:rPr lang="en-US" sz="4000" b="1" dirty="0">
                <a:solidFill>
                  <a:srgbClr val="FF0000"/>
                </a:solidFill>
              </a:rPr>
              <a:t>Staff</a:t>
            </a:r>
          </a:p>
        </p:txBody>
      </p:sp>
      <p:sp>
        <p:nvSpPr>
          <p:cNvPr id="7" name="Content Placeholder 2">
            <a:extLst>
              <a:ext uri="{FF2B5EF4-FFF2-40B4-BE49-F238E27FC236}">
                <a16:creationId xmlns:a16="http://schemas.microsoft.com/office/drawing/2014/main" id="{9054BCA5-8186-97BC-D299-DFD7518F8B29}"/>
              </a:ext>
            </a:extLst>
          </p:cNvPr>
          <p:cNvSpPr txBox="1">
            <a:spLocks/>
          </p:cNvSpPr>
          <p:nvPr/>
        </p:nvSpPr>
        <p:spPr>
          <a:xfrm>
            <a:off x="2853919" y="6461655"/>
            <a:ext cx="4091974" cy="3416629"/>
          </a:xfrm>
          <a:prstGeom prst="roundRect">
            <a:avLst/>
          </a:prstGeom>
        </p:spPr>
        <p:style>
          <a:lnRef idx="0">
            <a:schemeClr val="accent2"/>
          </a:lnRef>
          <a:fillRef idx="1002">
            <a:schemeClr val="lt2"/>
          </a:fillRef>
          <a:effectRef idx="3">
            <a:schemeClr val="accent2"/>
          </a:effectRef>
          <a:fontRef idx="minor">
            <a:schemeClr val="lt1"/>
          </a:fontRef>
        </p:style>
        <p:txBody>
          <a:bodyPr vert="horz" lIns="91440" tIns="45720" rIns="91440" bIns="45720" rtlCol="0" anchor="t">
            <a:normAutofit fontScale="25000" lnSpcReduction="20000"/>
          </a:bodyPr>
          <a:lstStyle>
            <a:lvl1pPr marL="274320" indent="-274320" algn="l" defTabSz="365760" rtl="0" eaLnBrk="1" latinLnBrk="0" hangingPunct="1">
              <a:spcBef>
                <a:spcPts val="800"/>
              </a:spcBef>
              <a:spcAft>
                <a:spcPts val="0"/>
              </a:spcAft>
              <a:buClr>
                <a:schemeClr val="accent1"/>
              </a:buClr>
              <a:buFont typeface="Wingdings 3" charset="2"/>
              <a:buChar char=""/>
              <a:defRPr sz="1440" kern="1200">
                <a:solidFill>
                  <a:schemeClr val="lt1"/>
                </a:solidFill>
                <a:latin typeface="+mn-lt"/>
                <a:ea typeface="+mn-ea"/>
                <a:cs typeface="+mn-cs"/>
              </a:defRPr>
            </a:lvl1pPr>
            <a:lvl2pPr marL="594360" indent="-228600" algn="l" defTabSz="365760" rtl="0" eaLnBrk="1" latinLnBrk="0" hangingPunct="1">
              <a:spcBef>
                <a:spcPts val="800"/>
              </a:spcBef>
              <a:spcAft>
                <a:spcPts val="0"/>
              </a:spcAft>
              <a:buClr>
                <a:schemeClr val="accent1"/>
              </a:buClr>
              <a:buFont typeface="Wingdings 3" charset="2"/>
              <a:buChar char=""/>
              <a:defRPr sz="1280" kern="1200">
                <a:solidFill>
                  <a:schemeClr val="lt1"/>
                </a:solidFill>
                <a:latin typeface="+mn-lt"/>
                <a:ea typeface="+mn-ea"/>
                <a:cs typeface="+mn-cs"/>
              </a:defRPr>
            </a:lvl2pPr>
            <a:lvl3pPr marL="914400" indent="-182880" algn="l" defTabSz="365760" rtl="0" eaLnBrk="1" latinLnBrk="0" hangingPunct="1">
              <a:spcBef>
                <a:spcPts val="800"/>
              </a:spcBef>
              <a:spcAft>
                <a:spcPts val="0"/>
              </a:spcAft>
              <a:buClr>
                <a:schemeClr val="accent1"/>
              </a:buClr>
              <a:buFont typeface="Wingdings 3" charset="2"/>
              <a:buChar char=""/>
              <a:defRPr sz="1120" kern="1200">
                <a:solidFill>
                  <a:schemeClr val="lt1"/>
                </a:solidFill>
                <a:latin typeface="+mn-lt"/>
                <a:ea typeface="+mn-ea"/>
                <a:cs typeface="+mn-cs"/>
              </a:defRPr>
            </a:lvl3pPr>
            <a:lvl4pPr marL="1280160" indent="-182880" algn="l" defTabSz="365760" rtl="0" eaLnBrk="1" latinLnBrk="0" hangingPunct="1">
              <a:spcBef>
                <a:spcPts val="800"/>
              </a:spcBef>
              <a:spcAft>
                <a:spcPts val="0"/>
              </a:spcAft>
              <a:buClr>
                <a:schemeClr val="accent1"/>
              </a:buClr>
              <a:buFont typeface="Wingdings 3" charset="2"/>
              <a:buChar char=""/>
              <a:defRPr sz="960" kern="1200">
                <a:solidFill>
                  <a:schemeClr val="lt1"/>
                </a:solidFill>
                <a:latin typeface="+mn-lt"/>
                <a:ea typeface="+mn-ea"/>
                <a:cs typeface="+mn-cs"/>
              </a:defRPr>
            </a:lvl4pPr>
            <a:lvl5pPr marL="1645920" indent="-182880" algn="l" defTabSz="365760" rtl="0" eaLnBrk="1" latinLnBrk="0" hangingPunct="1">
              <a:spcBef>
                <a:spcPts val="800"/>
              </a:spcBef>
              <a:spcAft>
                <a:spcPts val="0"/>
              </a:spcAft>
              <a:buClr>
                <a:schemeClr val="accent1"/>
              </a:buClr>
              <a:buFont typeface="Wingdings 3" charset="2"/>
              <a:buChar char=""/>
              <a:defRPr sz="960" kern="1200">
                <a:solidFill>
                  <a:schemeClr val="lt1"/>
                </a:solidFill>
                <a:latin typeface="+mn-lt"/>
                <a:ea typeface="+mn-ea"/>
                <a:cs typeface="+mn-cs"/>
              </a:defRPr>
            </a:lvl5pPr>
            <a:lvl6pPr marL="2011680" indent="-182880" algn="l" defTabSz="365760" rtl="0" eaLnBrk="1" latinLnBrk="0" hangingPunct="1">
              <a:spcBef>
                <a:spcPts val="800"/>
              </a:spcBef>
              <a:spcAft>
                <a:spcPts val="0"/>
              </a:spcAft>
              <a:buClr>
                <a:schemeClr val="accent1"/>
              </a:buClr>
              <a:buFont typeface="Wingdings 3" charset="2"/>
              <a:buChar char=""/>
              <a:defRPr sz="960" kern="1200">
                <a:solidFill>
                  <a:schemeClr val="lt1"/>
                </a:solidFill>
                <a:latin typeface="+mn-lt"/>
                <a:ea typeface="+mn-ea"/>
                <a:cs typeface="+mn-cs"/>
              </a:defRPr>
            </a:lvl6pPr>
            <a:lvl7pPr marL="2377440" indent="-182880" algn="l" defTabSz="365760" rtl="0" eaLnBrk="1" latinLnBrk="0" hangingPunct="1">
              <a:spcBef>
                <a:spcPts val="800"/>
              </a:spcBef>
              <a:spcAft>
                <a:spcPts val="0"/>
              </a:spcAft>
              <a:buClr>
                <a:schemeClr val="accent1"/>
              </a:buClr>
              <a:buFont typeface="Wingdings 3" charset="2"/>
              <a:buChar char=""/>
              <a:defRPr sz="960" kern="1200">
                <a:solidFill>
                  <a:schemeClr val="lt1"/>
                </a:solidFill>
                <a:latin typeface="+mn-lt"/>
                <a:ea typeface="+mn-ea"/>
                <a:cs typeface="+mn-cs"/>
              </a:defRPr>
            </a:lvl7pPr>
            <a:lvl8pPr marL="2743200" indent="-182880" algn="l" defTabSz="365760" rtl="0" eaLnBrk="1" latinLnBrk="0" hangingPunct="1">
              <a:spcBef>
                <a:spcPts val="800"/>
              </a:spcBef>
              <a:spcAft>
                <a:spcPts val="0"/>
              </a:spcAft>
              <a:buClr>
                <a:schemeClr val="accent1"/>
              </a:buClr>
              <a:buFont typeface="Wingdings 3" charset="2"/>
              <a:buChar char=""/>
              <a:defRPr sz="960" kern="1200">
                <a:solidFill>
                  <a:schemeClr val="lt1"/>
                </a:solidFill>
                <a:latin typeface="+mn-lt"/>
                <a:ea typeface="+mn-ea"/>
                <a:cs typeface="+mn-cs"/>
              </a:defRPr>
            </a:lvl8pPr>
            <a:lvl9pPr marL="3108960" indent="-182880" algn="l" defTabSz="365760" rtl="0" eaLnBrk="1" latinLnBrk="0" hangingPunct="1">
              <a:spcBef>
                <a:spcPts val="800"/>
              </a:spcBef>
              <a:spcAft>
                <a:spcPts val="0"/>
              </a:spcAft>
              <a:buClr>
                <a:schemeClr val="accent1"/>
              </a:buClr>
              <a:buFont typeface="Wingdings 3" charset="2"/>
              <a:buChar char=""/>
              <a:defRPr sz="960" kern="1200">
                <a:solidFill>
                  <a:schemeClr val="lt1"/>
                </a:solidFill>
                <a:latin typeface="+mn-lt"/>
                <a:ea typeface="+mn-ea"/>
                <a:cs typeface="+mn-cs"/>
              </a:defRPr>
            </a:lvl9pPr>
          </a:lstStyle>
          <a:p>
            <a:pPr marL="0" indent="0" algn="ctr">
              <a:buFont typeface="Wingdings 3" charset="2"/>
              <a:buNone/>
            </a:pPr>
            <a:endParaRPr lang="en-US" sz="4800" dirty="0">
              <a:solidFill>
                <a:srgbClr val="000000"/>
              </a:solidFill>
              <a:latin typeface="Georgia Pro Light"/>
            </a:endParaRPr>
          </a:p>
          <a:p>
            <a:pPr marL="0" indent="0" algn="ctr">
              <a:buFont typeface="Wingdings 3" charset="2"/>
              <a:buNone/>
            </a:pPr>
            <a:r>
              <a:rPr lang="en-US" sz="4800" dirty="0">
                <a:solidFill>
                  <a:srgbClr val="000000"/>
                </a:solidFill>
                <a:latin typeface="Georgia Pro Light"/>
              </a:rPr>
              <a:t>Farm Service Agency</a:t>
            </a:r>
            <a:endParaRPr lang="en-US" sz="4800" dirty="0">
              <a:solidFill>
                <a:srgbClr val="404040"/>
              </a:solidFill>
              <a:latin typeface="Georgia Pro Light"/>
            </a:endParaRPr>
          </a:p>
          <a:p>
            <a:pPr marL="0" indent="0" algn="ctr">
              <a:buFont typeface="Wingdings 3" charset="2"/>
              <a:buNone/>
            </a:pPr>
            <a:r>
              <a:rPr lang="en-US" sz="4800" dirty="0">
                <a:solidFill>
                  <a:srgbClr val="000000"/>
                </a:solidFill>
                <a:latin typeface="Georgia Pro Light"/>
              </a:rPr>
              <a:t>Penn State Cooperative Extension</a:t>
            </a:r>
            <a:endParaRPr lang="en-US" sz="4800" dirty="0">
              <a:latin typeface="Georgia Pro Light"/>
            </a:endParaRPr>
          </a:p>
          <a:p>
            <a:pPr marL="0" indent="0" algn="ctr">
              <a:buFont typeface="Wingdings 3" charset="2"/>
              <a:buNone/>
            </a:pPr>
            <a:r>
              <a:rPr lang="en-US" sz="4800" dirty="0">
                <a:solidFill>
                  <a:srgbClr val="000000"/>
                </a:solidFill>
                <a:latin typeface="Georgia Pro Light"/>
              </a:rPr>
              <a:t>PA Department of Conservation and Natural Resources</a:t>
            </a:r>
            <a:endParaRPr lang="en-US" sz="4800" dirty="0">
              <a:latin typeface="Georgia Pro Light"/>
            </a:endParaRPr>
          </a:p>
          <a:p>
            <a:pPr marL="0" indent="0" algn="ctr">
              <a:buFont typeface="Wingdings 3" charset="2"/>
              <a:buNone/>
            </a:pPr>
            <a:r>
              <a:rPr lang="en-US" sz="4800" dirty="0">
                <a:solidFill>
                  <a:srgbClr val="000000"/>
                </a:solidFill>
                <a:latin typeface="Georgia Pro Light"/>
              </a:rPr>
              <a:t>Natural Resource Conservation Service</a:t>
            </a:r>
            <a:endParaRPr lang="en-US" sz="4800" dirty="0">
              <a:latin typeface="Georgia Pro Light"/>
            </a:endParaRPr>
          </a:p>
          <a:p>
            <a:pPr marL="0" indent="0" algn="ctr">
              <a:buFont typeface="Wingdings 3" charset="2"/>
              <a:buNone/>
            </a:pPr>
            <a:r>
              <a:rPr lang="en-US" sz="4800" dirty="0">
                <a:solidFill>
                  <a:srgbClr val="000000"/>
                </a:solidFill>
                <a:latin typeface="Georgia Pro Light"/>
              </a:rPr>
              <a:t>PA Fish &amp; Boat Commission</a:t>
            </a:r>
            <a:endParaRPr lang="en-US" sz="4800" dirty="0">
              <a:latin typeface="Georgia Pro Light"/>
            </a:endParaRPr>
          </a:p>
          <a:p>
            <a:pPr marL="0" indent="0" algn="ctr">
              <a:buFont typeface="Wingdings 3" charset="2"/>
              <a:buNone/>
            </a:pPr>
            <a:r>
              <a:rPr lang="en-US" sz="4800" dirty="0">
                <a:solidFill>
                  <a:srgbClr val="000000"/>
                </a:solidFill>
                <a:latin typeface="Georgia Pro Light"/>
              </a:rPr>
              <a:t>PA Game Commission</a:t>
            </a:r>
            <a:endParaRPr lang="en-US" sz="4800" dirty="0">
              <a:latin typeface="Georgia Pro Light"/>
            </a:endParaRPr>
          </a:p>
          <a:p>
            <a:pPr marL="0" indent="0" algn="ctr">
              <a:buFont typeface="Wingdings 3" charset="2"/>
              <a:buNone/>
            </a:pPr>
            <a:r>
              <a:rPr lang="en-US" sz="4800" dirty="0">
                <a:solidFill>
                  <a:srgbClr val="000000"/>
                </a:solidFill>
                <a:latin typeface="Georgia Pro Light"/>
              </a:rPr>
              <a:t>PA Department of Environmental Protection</a:t>
            </a:r>
            <a:endParaRPr lang="en-US" sz="4800" dirty="0">
              <a:latin typeface="Georgia Pro Light"/>
            </a:endParaRPr>
          </a:p>
          <a:p>
            <a:pPr marL="0" indent="0" algn="ctr">
              <a:buFont typeface="Wingdings 3" charset="2"/>
              <a:buNone/>
            </a:pPr>
            <a:r>
              <a:rPr lang="en-US" sz="4800" dirty="0">
                <a:solidFill>
                  <a:srgbClr val="000000"/>
                </a:solidFill>
                <a:latin typeface="Georgia Pro Light"/>
              </a:rPr>
              <a:t>PA Department of Transportation</a:t>
            </a:r>
            <a:endParaRPr lang="en-US" sz="4800" dirty="0">
              <a:latin typeface="Georgia Pro Light"/>
            </a:endParaRPr>
          </a:p>
          <a:p>
            <a:pPr marL="0" indent="0" algn="ctr">
              <a:buFont typeface="Wingdings 3" charset="2"/>
              <a:buNone/>
            </a:pPr>
            <a:r>
              <a:rPr lang="en-US" sz="4800" dirty="0">
                <a:solidFill>
                  <a:srgbClr val="000000"/>
                </a:solidFill>
                <a:latin typeface="Georgia Pro Light"/>
              </a:rPr>
              <a:t>Jefferson County Solid Waste Authority</a:t>
            </a:r>
            <a:endParaRPr lang="en-US" sz="4800" dirty="0">
              <a:latin typeface="Georgia Pro Light"/>
            </a:endParaRPr>
          </a:p>
          <a:p>
            <a:pPr marL="0" indent="0" algn="ctr">
              <a:buFont typeface="Wingdings 3" charset="2"/>
              <a:buNone/>
            </a:pPr>
            <a:r>
              <a:rPr lang="en-US" sz="4800" dirty="0">
                <a:solidFill>
                  <a:srgbClr val="000000"/>
                </a:solidFill>
                <a:latin typeface="Georgia Pro Light"/>
              </a:rPr>
              <a:t>Jefferson County Department of Development</a:t>
            </a:r>
            <a:endParaRPr lang="en-US" sz="4800" dirty="0">
              <a:latin typeface="Georgia Pro Light"/>
            </a:endParaRPr>
          </a:p>
          <a:p>
            <a:pPr marL="0" indent="0" algn="ctr">
              <a:buFont typeface="Wingdings 3" charset="2"/>
              <a:buNone/>
            </a:pPr>
            <a:r>
              <a:rPr lang="en-US" sz="4800" dirty="0">
                <a:solidFill>
                  <a:srgbClr val="000000"/>
                </a:solidFill>
                <a:latin typeface="Georgia Pro Light"/>
              </a:rPr>
              <a:t>Western Pennsylvania Coalition for Abandoned Mine Reclamation</a:t>
            </a:r>
            <a:endParaRPr lang="en-US" sz="4800" dirty="0">
              <a:latin typeface="Georgia Pro Light"/>
            </a:endParaRPr>
          </a:p>
          <a:p>
            <a:pPr marL="0" indent="0">
              <a:buNone/>
            </a:pPr>
            <a:endParaRPr lang="en-US" dirty="0"/>
          </a:p>
        </p:txBody>
      </p:sp>
      <p:sp>
        <p:nvSpPr>
          <p:cNvPr id="8" name="TextBox 7">
            <a:extLst>
              <a:ext uri="{FF2B5EF4-FFF2-40B4-BE49-F238E27FC236}">
                <a16:creationId xmlns:a16="http://schemas.microsoft.com/office/drawing/2014/main" id="{47EB47F1-45A5-647C-4C24-6BDF5D37AB73}"/>
              </a:ext>
            </a:extLst>
          </p:cNvPr>
          <p:cNvSpPr txBox="1"/>
          <p:nvPr/>
        </p:nvSpPr>
        <p:spPr>
          <a:xfrm>
            <a:off x="3603259" y="6413841"/>
            <a:ext cx="2676939" cy="369332"/>
          </a:xfrm>
          <a:prstGeom prst="rect">
            <a:avLst/>
          </a:prstGeom>
          <a:noFill/>
        </p:spPr>
        <p:txBody>
          <a:bodyPr wrap="square" rtlCol="0">
            <a:spAutoFit/>
          </a:bodyPr>
          <a:lstStyle/>
          <a:p>
            <a:r>
              <a:rPr lang="en-US" u="sng" dirty="0">
                <a:solidFill>
                  <a:srgbClr val="FF0000"/>
                </a:solidFill>
                <a:effectLst>
                  <a:outerShdw blurRad="38100" dist="38100" dir="2700000" algn="tl">
                    <a:srgbClr val="000000">
                      <a:alpha val="43137"/>
                    </a:srgbClr>
                  </a:outerShdw>
                </a:effectLst>
                <a:latin typeface="Georgia Pro" panose="02040502050405020303" pitchFamily="18" charset="0"/>
              </a:rPr>
              <a:t>Cooperating Agencies</a:t>
            </a:r>
          </a:p>
        </p:txBody>
      </p:sp>
      <p:sp>
        <p:nvSpPr>
          <p:cNvPr id="10" name="TextBox 9">
            <a:extLst>
              <a:ext uri="{FF2B5EF4-FFF2-40B4-BE49-F238E27FC236}">
                <a16:creationId xmlns:a16="http://schemas.microsoft.com/office/drawing/2014/main" id="{D927F1A6-1D1D-4839-CBCF-44470F2FC854}"/>
              </a:ext>
            </a:extLst>
          </p:cNvPr>
          <p:cNvSpPr txBox="1"/>
          <p:nvPr/>
        </p:nvSpPr>
        <p:spPr>
          <a:xfrm>
            <a:off x="806922" y="2959611"/>
            <a:ext cx="1327608" cy="461665"/>
          </a:xfrm>
          <a:prstGeom prst="rect">
            <a:avLst/>
          </a:prstGeom>
          <a:noFill/>
        </p:spPr>
        <p:txBody>
          <a:bodyPr wrap="none" rtlCol="0">
            <a:spAutoFit/>
          </a:bodyPr>
          <a:lstStyle/>
          <a:p>
            <a:pPr algn="ctr"/>
            <a:r>
              <a:rPr lang="en-US" sz="1200" dirty="0">
                <a:latin typeface="Georgia Pro" panose="02040502050405020303" pitchFamily="18" charset="0"/>
              </a:rPr>
              <a:t>Shaun Wessell,</a:t>
            </a:r>
          </a:p>
          <a:p>
            <a:pPr algn="ctr"/>
            <a:r>
              <a:rPr lang="en-US" sz="1200" dirty="0">
                <a:latin typeface="Georgia Pro" panose="02040502050405020303" pitchFamily="18" charset="0"/>
              </a:rPr>
              <a:t> </a:t>
            </a:r>
            <a:r>
              <a:rPr lang="en-US" sz="1200" dirty="0">
                <a:latin typeface="Georgia Pro Light" panose="02040302050405020303" pitchFamily="18" charset="0"/>
              </a:rPr>
              <a:t>District Manager</a:t>
            </a:r>
          </a:p>
        </p:txBody>
      </p:sp>
      <p:sp>
        <p:nvSpPr>
          <p:cNvPr id="12" name="TextBox 11">
            <a:extLst>
              <a:ext uri="{FF2B5EF4-FFF2-40B4-BE49-F238E27FC236}">
                <a16:creationId xmlns:a16="http://schemas.microsoft.com/office/drawing/2014/main" id="{180F22CB-AEB2-19D3-7D43-93BD7BBAE800}"/>
              </a:ext>
            </a:extLst>
          </p:cNvPr>
          <p:cNvSpPr txBox="1"/>
          <p:nvPr/>
        </p:nvSpPr>
        <p:spPr>
          <a:xfrm>
            <a:off x="2175796" y="2928833"/>
            <a:ext cx="2955889" cy="461665"/>
          </a:xfrm>
          <a:prstGeom prst="rect">
            <a:avLst/>
          </a:prstGeom>
          <a:noFill/>
        </p:spPr>
        <p:txBody>
          <a:bodyPr wrap="square" rtlCol="0">
            <a:spAutoFit/>
          </a:bodyPr>
          <a:lstStyle/>
          <a:p>
            <a:pPr algn="ctr"/>
            <a:r>
              <a:rPr lang="en-US" sz="1200" dirty="0">
                <a:latin typeface="Georgia Pro" panose="02040502050405020303" pitchFamily="18" charset="0"/>
              </a:rPr>
              <a:t>Christine Hughes,</a:t>
            </a:r>
          </a:p>
          <a:p>
            <a:pPr algn="ctr"/>
            <a:r>
              <a:rPr lang="en-US" sz="1200" dirty="0">
                <a:latin typeface="Georgia Pro" panose="02040502050405020303" pitchFamily="18" charset="0"/>
              </a:rPr>
              <a:t> </a:t>
            </a:r>
            <a:r>
              <a:rPr lang="en-US" sz="1200" dirty="0">
                <a:latin typeface="Georgia Pro Light" panose="02040302050405020303" pitchFamily="18" charset="0"/>
              </a:rPr>
              <a:t>Administrative Assistant</a:t>
            </a:r>
          </a:p>
        </p:txBody>
      </p:sp>
      <p:sp>
        <p:nvSpPr>
          <p:cNvPr id="17" name="TextBox 16">
            <a:extLst>
              <a:ext uri="{FF2B5EF4-FFF2-40B4-BE49-F238E27FC236}">
                <a16:creationId xmlns:a16="http://schemas.microsoft.com/office/drawing/2014/main" id="{58EA4A56-8555-EEB9-C5F5-E0A50A8BA961}"/>
              </a:ext>
            </a:extLst>
          </p:cNvPr>
          <p:cNvSpPr txBox="1"/>
          <p:nvPr/>
        </p:nvSpPr>
        <p:spPr>
          <a:xfrm>
            <a:off x="5131685" y="2977353"/>
            <a:ext cx="1460656" cy="461665"/>
          </a:xfrm>
          <a:prstGeom prst="rect">
            <a:avLst/>
          </a:prstGeom>
          <a:noFill/>
        </p:spPr>
        <p:txBody>
          <a:bodyPr wrap="none" rtlCol="0">
            <a:spAutoFit/>
          </a:bodyPr>
          <a:lstStyle/>
          <a:p>
            <a:pPr algn="ctr"/>
            <a:r>
              <a:rPr lang="en-US" sz="1200" dirty="0">
                <a:latin typeface="Georgia Pro" panose="02040502050405020303" pitchFamily="18" charset="0"/>
              </a:rPr>
              <a:t>Dana Hannibal,</a:t>
            </a:r>
          </a:p>
          <a:p>
            <a:pPr algn="ctr"/>
            <a:r>
              <a:rPr lang="en-US" sz="1200" dirty="0">
                <a:latin typeface="Georgia Pro" panose="02040502050405020303" pitchFamily="18" charset="0"/>
              </a:rPr>
              <a:t> </a:t>
            </a:r>
            <a:r>
              <a:rPr lang="en-US" sz="1200" dirty="0">
                <a:latin typeface="Georgia Pro Light" panose="02040302050405020303" pitchFamily="18" charset="0"/>
              </a:rPr>
              <a:t>District Technician</a:t>
            </a:r>
          </a:p>
        </p:txBody>
      </p:sp>
      <p:sp>
        <p:nvSpPr>
          <p:cNvPr id="20" name="TextBox 19">
            <a:extLst>
              <a:ext uri="{FF2B5EF4-FFF2-40B4-BE49-F238E27FC236}">
                <a16:creationId xmlns:a16="http://schemas.microsoft.com/office/drawing/2014/main" id="{D00B0E33-050F-CD8B-B4BE-DB7920F4E2C1}"/>
              </a:ext>
            </a:extLst>
          </p:cNvPr>
          <p:cNvSpPr txBox="1"/>
          <p:nvPr/>
        </p:nvSpPr>
        <p:spPr>
          <a:xfrm>
            <a:off x="678948" y="8951614"/>
            <a:ext cx="1585690" cy="461665"/>
          </a:xfrm>
          <a:prstGeom prst="rect">
            <a:avLst/>
          </a:prstGeom>
          <a:noFill/>
        </p:spPr>
        <p:txBody>
          <a:bodyPr wrap="none" rtlCol="0">
            <a:spAutoFit/>
          </a:bodyPr>
          <a:lstStyle/>
          <a:p>
            <a:pPr algn="ctr"/>
            <a:r>
              <a:rPr lang="en-US" sz="1200" dirty="0">
                <a:latin typeface="Georgia Pro" panose="02040502050405020303" pitchFamily="18" charset="0"/>
              </a:rPr>
              <a:t>Ben Smith,</a:t>
            </a:r>
          </a:p>
          <a:p>
            <a:pPr algn="ctr"/>
            <a:r>
              <a:rPr lang="en-US" sz="1200" dirty="0">
                <a:latin typeface="Georgia Pro" panose="02040502050405020303" pitchFamily="18" charset="0"/>
              </a:rPr>
              <a:t> </a:t>
            </a:r>
            <a:r>
              <a:rPr lang="en-US" sz="1200" dirty="0">
                <a:latin typeface="Georgia Pro Light" panose="02040302050405020303" pitchFamily="18" charset="0"/>
              </a:rPr>
              <a:t>Watershed Specialist</a:t>
            </a:r>
          </a:p>
        </p:txBody>
      </p:sp>
      <p:sp>
        <p:nvSpPr>
          <p:cNvPr id="21" name="TextBox 20">
            <a:extLst>
              <a:ext uri="{FF2B5EF4-FFF2-40B4-BE49-F238E27FC236}">
                <a16:creationId xmlns:a16="http://schemas.microsoft.com/office/drawing/2014/main" id="{7F22B509-5961-295F-EB96-AFB7F73CDC66}"/>
              </a:ext>
            </a:extLst>
          </p:cNvPr>
          <p:cNvSpPr txBox="1"/>
          <p:nvPr/>
        </p:nvSpPr>
        <p:spPr>
          <a:xfrm>
            <a:off x="4941729" y="5792315"/>
            <a:ext cx="1840568" cy="461665"/>
          </a:xfrm>
          <a:prstGeom prst="rect">
            <a:avLst/>
          </a:prstGeom>
          <a:noFill/>
        </p:spPr>
        <p:txBody>
          <a:bodyPr wrap="none" rtlCol="0">
            <a:spAutoFit/>
          </a:bodyPr>
          <a:lstStyle/>
          <a:p>
            <a:pPr algn="ctr"/>
            <a:r>
              <a:rPr lang="en-US" sz="1200" dirty="0">
                <a:latin typeface="Georgia Pro" panose="02040502050405020303" pitchFamily="18" charset="0"/>
              </a:rPr>
              <a:t>Bruce Snyder,</a:t>
            </a:r>
          </a:p>
          <a:p>
            <a:pPr algn="ctr"/>
            <a:r>
              <a:rPr lang="en-US" sz="1200" dirty="0">
                <a:latin typeface="Georgia Pro" panose="02040502050405020303" pitchFamily="18" charset="0"/>
              </a:rPr>
              <a:t> </a:t>
            </a:r>
            <a:r>
              <a:rPr lang="en-US" sz="1200" dirty="0">
                <a:latin typeface="Georgia Pro Light" panose="02040302050405020303" pitchFamily="18" charset="0"/>
              </a:rPr>
              <a:t>Conservation Technician</a:t>
            </a:r>
          </a:p>
        </p:txBody>
      </p:sp>
      <p:sp>
        <p:nvSpPr>
          <p:cNvPr id="22" name="TextBox 21">
            <a:extLst>
              <a:ext uri="{FF2B5EF4-FFF2-40B4-BE49-F238E27FC236}">
                <a16:creationId xmlns:a16="http://schemas.microsoft.com/office/drawing/2014/main" id="{123FC84B-F764-3B05-6855-9CA5E948CA08}"/>
              </a:ext>
            </a:extLst>
          </p:cNvPr>
          <p:cNvSpPr txBox="1"/>
          <p:nvPr/>
        </p:nvSpPr>
        <p:spPr>
          <a:xfrm>
            <a:off x="418682" y="5838111"/>
            <a:ext cx="2017380" cy="646331"/>
          </a:xfrm>
          <a:prstGeom prst="rect">
            <a:avLst/>
          </a:prstGeom>
          <a:noFill/>
        </p:spPr>
        <p:txBody>
          <a:bodyPr wrap="square" rtlCol="0">
            <a:spAutoFit/>
          </a:bodyPr>
          <a:lstStyle/>
          <a:p>
            <a:pPr algn="ctr"/>
            <a:r>
              <a:rPr lang="en-US" sz="1200" dirty="0">
                <a:latin typeface="Georgia Pro" panose="02040502050405020303" pitchFamily="18" charset="0"/>
              </a:rPr>
              <a:t>Megan Whitlatch,</a:t>
            </a:r>
          </a:p>
          <a:p>
            <a:pPr algn="ctr"/>
            <a:r>
              <a:rPr lang="en-US" sz="1200" dirty="0">
                <a:latin typeface="Georgia Pro" panose="02040502050405020303" pitchFamily="18" charset="0"/>
              </a:rPr>
              <a:t> </a:t>
            </a:r>
            <a:r>
              <a:rPr lang="en-US" sz="1200" dirty="0">
                <a:latin typeface="Georgia Pro Light" panose="02040302050405020303" pitchFamily="18" charset="0"/>
              </a:rPr>
              <a:t>ACT/Nutrient Management Technician</a:t>
            </a:r>
          </a:p>
        </p:txBody>
      </p:sp>
      <p:sp>
        <p:nvSpPr>
          <p:cNvPr id="23" name="TextBox 22">
            <a:extLst>
              <a:ext uri="{FF2B5EF4-FFF2-40B4-BE49-F238E27FC236}">
                <a16:creationId xmlns:a16="http://schemas.microsoft.com/office/drawing/2014/main" id="{C2AA4950-13A3-0069-5BAF-84111FA7EC36}"/>
              </a:ext>
            </a:extLst>
          </p:cNvPr>
          <p:cNvSpPr txBox="1"/>
          <p:nvPr/>
        </p:nvSpPr>
        <p:spPr>
          <a:xfrm>
            <a:off x="2916462" y="5840130"/>
            <a:ext cx="1574470" cy="461665"/>
          </a:xfrm>
          <a:prstGeom prst="rect">
            <a:avLst/>
          </a:prstGeom>
          <a:noFill/>
        </p:spPr>
        <p:txBody>
          <a:bodyPr wrap="none" rtlCol="0">
            <a:spAutoFit/>
          </a:bodyPr>
          <a:lstStyle/>
          <a:p>
            <a:pPr algn="ctr"/>
            <a:r>
              <a:rPr lang="en-US" sz="1200" dirty="0">
                <a:latin typeface="Georgia Pro" panose="02040502050405020303" pitchFamily="18" charset="0"/>
              </a:rPr>
              <a:t>Laryssa Remmick,</a:t>
            </a:r>
          </a:p>
          <a:p>
            <a:pPr algn="ctr"/>
            <a:r>
              <a:rPr lang="en-US" sz="1200" dirty="0">
                <a:latin typeface="Georgia Pro" panose="02040502050405020303" pitchFamily="18" charset="0"/>
              </a:rPr>
              <a:t> </a:t>
            </a:r>
            <a:r>
              <a:rPr lang="en-US" sz="1200" dirty="0">
                <a:latin typeface="Georgia Pro Light" panose="02040302050405020303" pitchFamily="18" charset="0"/>
              </a:rPr>
              <a:t>Resource Technician</a:t>
            </a:r>
          </a:p>
        </p:txBody>
      </p:sp>
      <p:pic>
        <p:nvPicPr>
          <p:cNvPr id="3" name="Picture 2">
            <a:extLst>
              <a:ext uri="{FF2B5EF4-FFF2-40B4-BE49-F238E27FC236}">
                <a16:creationId xmlns:a16="http://schemas.microsoft.com/office/drawing/2014/main" id="{299C3B59-E1F8-E031-1578-CB1D20C15236}"/>
              </a:ext>
            </a:extLst>
          </p:cNvPr>
          <p:cNvPicPr>
            <a:picLocks noChangeAspect="1"/>
          </p:cNvPicPr>
          <p:nvPr/>
        </p:nvPicPr>
        <p:blipFill>
          <a:blip r:embed="rId3"/>
          <a:srcRect l="14148" t="6250" r="11030" b="29376"/>
          <a:stretch>
            <a:fillRect/>
          </a:stretch>
        </p:blipFill>
        <p:spPr>
          <a:xfrm>
            <a:off x="738089" y="6916645"/>
            <a:ext cx="1487881" cy="1706880"/>
          </a:xfrm>
          <a:prstGeom prst="rect">
            <a:avLst/>
          </a:prstGeom>
          <a:ln w="228600" cap="sq" cmpd="thickThin">
            <a:solidFill>
              <a:srgbClr val="000000"/>
            </a:solidFill>
            <a:prstDash val="solid"/>
            <a:miter lim="800000"/>
          </a:ln>
          <a:effectLst>
            <a:innerShdw blurRad="76200">
              <a:srgbClr val="000000"/>
            </a:innerShdw>
          </a:effectLst>
        </p:spPr>
      </p:pic>
      <p:pic>
        <p:nvPicPr>
          <p:cNvPr id="6" name="Picture 5">
            <a:extLst>
              <a:ext uri="{FF2B5EF4-FFF2-40B4-BE49-F238E27FC236}">
                <a16:creationId xmlns:a16="http://schemas.microsoft.com/office/drawing/2014/main" id="{C0BD1E89-FEF3-86F1-BB41-975A280B9A3E}"/>
              </a:ext>
            </a:extLst>
          </p:cNvPr>
          <p:cNvPicPr>
            <a:picLocks noChangeAspect="1"/>
          </p:cNvPicPr>
          <p:nvPr/>
        </p:nvPicPr>
        <p:blipFill>
          <a:blip r:embed="rId4"/>
          <a:srcRect l="19167" t="6405" r="14148" b="42131"/>
          <a:stretch>
            <a:fillRect/>
          </a:stretch>
        </p:blipFill>
        <p:spPr>
          <a:xfrm>
            <a:off x="678948" y="3717998"/>
            <a:ext cx="1658790" cy="1893599"/>
          </a:xfrm>
          <a:prstGeom prst="rect">
            <a:avLst/>
          </a:prstGeom>
          <a:ln w="228600" cap="sq" cmpd="thickThin">
            <a:solidFill>
              <a:srgbClr val="000000"/>
            </a:solidFill>
            <a:prstDash val="solid"/>
            <a:miter lim="800000"/>
          </a:ln>
          <a:effectLst>
            <a:innerShdw blurRad="76200">
              <a:srgbClr val="000000"/>
            </a:innerShdw>
          </a:effectLst>
        </p:spPr>
      </p:pic>
      <p:pic>
        <p:nvPicPr>
          <p:cNvPr id="11" name="Picture 10">
            <a:extLst>
              <a:ext uri="{FF2B5EF4-FFF2-40B4-BE49-F238E27FC236}">
                <a16:creationId xmlns:a16="http://schemas.microsoft.com/office/drawing/2014/main" id="{FED4ACBC-D110-4530-3BCB-0ADBD17AA4B9}"/>
              </a:ext>
            </a:extLst>
          </p:cNvPr>
          <p:cNvPicPr>
            <a:picLocks noChangeAspect="1"/>
          </p:cNvPicPr>
          <p:nvPr/>
        </p:nvPicPr>
        <p:blipFill>
          <a:blip r:embed="rId5"/>
          <a:srcRect l="5723" t="12811" r="21042" b="21405"/>
          <a:stretch>
            <a:fillRect/>
          </a:stretch>
        </p:blipFill>
        <p:spPr>
          <a:xfrm>
            <a:off x="5330666" y="973125"/>
            <a:ext cx="1451631" cy="1738554"/>
          </a:xfrm>
          <a:prstGeom prst="rect">
            <a:avLst/>
          </a:prstGeom>
          <a:ln w="228600" cap="sq" cmpd="thickThin">
            <a:solidFill>
              <a:srgbClr val="000000"/>
            </a:solidFill>
            <a:prstDash val="solid"/>
            <a:miter lim="800000"/>
          </a:ln>
          <a:effectLst>
            <a:innerShdw blurRad="76200">
              <a:srgbClr val="000000"/>
            </a:innerShdw>
          </a:effectLst>
        </p:spPr>
      </p:pic>
      <p:pic>
        <p:nvPicPr>
          <p:cNvPr id="14" name="Picture 13">
            <a:extLst>
              <a:ext uri="{FF2B5EF4-FFF2-40B4-BE49-F238E27FC236}">
                <a16:creationId xmlns:a16="http://schemas.microsoft.com/office/drawing/2014/main" id="{E78E0C27-6D86-B739-C0D3-80AFF55EA8CA}"/>
              </a:ext>
            </a:extLst>
          </p:cNvPr>
          <p:cNvPicPr>
            <a:picLocks noChangeAspect="1"/>
          </p:cNvPicPr>
          <p:nvPr/>
        </p:nvPicPr>
        <p:blipFill>
          <a:blip r:embed="rId6"/>
          <a:srcRect l="11030" t="21094" r="14148" b="21875"/>
          <a:stretch>
            <a:fillRect/>
          </a:stretch>
        </p:blipFill>
        <p:spPr>
          <a:xfrm>
            <a:off x="2954625" y="1095362"/>
            <a:ext cx="1590362" cy="1616317"/>
          </a:xfrm>
          <a:prstGeom prst="rect">
            <a:avLst/>
          </a:prstGeom>
          <a:ln w="228600" cap="sq" cmpd="thickThin">
            <a:solidFill>
              <a:srgbClr val="000000"/>
            </a:solidFill>
            <a:prstDash val="solid"/>
            <a:miter lim="800000"/>
          </a:ln>
          <a:effectLst>
            <a:innerShdw blurRad="76200">
              <a:srgbClr val="000000"/>
            </a:innerShdw>
          </a:effectLst>
        </p:spPr>
      </p:pic>
      <p:pic>
        <p:nvPicPr>
          <p:cNvPr id="16" name="Picture 15">
            <a:extLst>
              <a:ext uri="{FF2B5EF4-FFF2-40B4-BE49-F238E27FC236}">
                <a16:creationId xmlns:a16="http://schemas.microsoft.com/office/drawing/2014/main" id="{30DE3C87-D21E-FEAC-59E9-2E3B78C12634}"/>
              </a:ext>
            </a:extLst>
          </p:cNvPr>
          <p:cNvPicPr>
            <a:picLocks noChangeAspect="1"/>
          </p:cNvPicPr>
          <p:nvPr/>
        </p:nvPicPr>
        <p:blipFill>
          <a:blip r:embed="rId7"/>
          <a:srcRect l="2083" t="5051" r="7285" b="7969"/>
          <a:stretch>
            <a:fillRect/>
          </a:stretch>
        </p:blipFill>
        <p:spPr>
          <a:xfrm>
            <a:off x="772505" y="953679"/>
            <a:ext cx="1396441" cy="1786891"/>
          </a:xfrm>
          <a:prstGeom prst="rect">
            <a:avLst/>
          </a:prstGeom>
          <a:ln w="228600" cap="sq" cmpd="thickThin">
            <a:solidFill>
              <a:srgbClr val="000000"/>
            </a:solidFill>
            <a:prstDash val="solid"/>
            <a:miter lim="800000"/>
          </a:ln>
          <a:effectLst>
            <a:innerShdw blurRad="76200">
              <a:srgbClr val="000000"/>
            </a:innerShdw>
          </a:effectLst>
        </p:spPr>
      </p:pic>
      <p:pic>
        <p:nvPicPr>
          <p:cNvPr id="19" name="Picture 18">
            <a:extLst>
              <a:ext uri="{FF2B5EF4-FFF2-40B4-BE49-F238E27FC236}">
                <a16:creationId xmlns:a16="http://schemas.microsoft.com/office/drawing/2014/main" id="{EF63D0C9-738B-0476-CC72-4A4EF41C6E44}"/>
              </a:ext>
            </a:extLst>
          </p:cNvPr>
          <p:cNvPicPr>
            <a:picLocks noChangeAspect="1"/>
          </p:cNvPicPr>
          <p:nvPr/>
        </p:nvPicPr>
        <p:blipFill>
          <a:blip r:embed="rId8"/>
          <a:srcRect l="7284" t="9153" r="24375" b="32017"/>
          <a:stretch>
            <a:fillRect/>
          </a:stretch>
        </p:blipFill>
        <p:spPr>
          <a:xfrm>
            <a:off x="2974479" y="3717998"/>
            <a:ext cx="1604711" cy="1841872"/>
          </a:xfrm>
          <a:prstGeom prst="rect">
            <a:avLst/>
          </a:prstGeom>
          <a:ln w="228600" cap="sq" cmpd="thickThin">
            <a:solidFill>
              <a:srgbClr val="000000"/>
            </a:solidFill>
            <a:prstDash val="solid"/>
            <a:miter lim="800000"/>
          </a:ln>
          <a:effectLst>
            <a:innerShdw blurRad="76200">
              <a:srgbClr val="000000"/>
            </a:innerShdw>
          </a:effectLst>
        </p:spPr>
      </p:pic>
      <p:pic>
        <p:nvPicPr>
          <p:cNvPr id="26" name="Picture 25">
            <a:extLst>
              <a:ext uri="{FF2B5EF4-FFF2-40B4-BE49-F238E27FC236}">
                <a16:creationId xmlns:a16="http://schemas.microsoft.com/office/drawing/2014/main" id="{1D8FF2D5-532A-D704-D47E-6DD85571CC63}"/>
              </a:ext>
            </a:extLst>
          </p:cNvPr>
          <p:cNvPicPr>
            <a:picLocks noChangeAspect="1"/>
          </p:cNvPicPr>
          <p:nvPr/>
        </p:nvPicPr>
        <p:blipFill>
          <a:blip r:embed="rId8"/>
          <a:srcRect l="7284" t="9153" r="24375" b="32017"/>
          <a:stretch>
            <a:fillRect/>
          </a:stretch>
        </p:blipFill>
        <p:spPr>
          <a:xfrm>
            <a:off x="5215932" y="3697048"/>
            <a:ext cx="1604711" cy="1841872"/>
          </a:xfrm>
          <a:prstGeom prst="rect">
            <a:avLst/>
          </a:prstGeom>
          <a:ln w="228600" cap="sq" cmpd="thickThin">
            <a:solidFill>
              <a:srgbClr val="000000"/>
            </a:solidFill>
            <a:prstDash val="solid"/>
            <a:miter lim="800000"/>
          </a:ln>
          <a:effectLst>
            <a:innerShdw blurRad="76200">
              <a:srgbClr val="000000"/>
            </a:innerShdw>
          </a:effectLst>
        </p:spPr>
      </p:pic>
      <p:pic>
        <p:nvPicPr>
          <p:cNvPr id="25" name="Picture 24">
            <a:extLst>
              <a:ext uri="{FF2B5EF4-FFF2-40B4-BE49-F238E27FC236}">
                <a16:creationId xmlns:a16="http://schemas.microsoft.com/office/drawing/2014/main" id="{1C1D72E1-9635-63FF-3387-6ECF98FF6078}"/>
              </a:ext>
            </a:extLst>
          </p:cNvPr>
          <p:cNvPicPr>
            <a:picLocks noChangeAspect="1"/>
          </p:cNvPicPr>
          <p:nvPr/>
        </p:nvPicPr>
        <p:blipFill rotWithShape="1">
          <a:blip r:embed="rId9">
            <a:extLst>
              <a:ext uri="{28A0092B-C50C-407E-A947-70E740481C1C}">
                <a14:useLocalDpi xmlns:a14="http://schemas.microsoft.com/office/drawing/2010/main" val="0"/>
              </a:ext>
            </a:extLst>
          </a:blip>
          <a:srcRect l="51837" t="28845" r="32879" b="44602"/>
          <a:stretch>
            <a:fillRect/>
          </a:stretch>
        </p:blipFill>
        <p:spPr bwMode="auto">
          <a:xfrm>
            <a:off x="5403634" y="3781211"/>
            <a:ext cx="1305693" cy="1701800"/>
          </a:xfrm>
          <a:prstGeom prst="rect">
            <a:avLst/>
          </a:prstGeom>
          <a:noFill/>
          <a:ln>
            <a:noFill/>
          </a:ln>
          <a:extLst>
            <a:ext uri="{53640926-AAD7-44D8-BBD7-CCE9431645EC}">
              <a14:shadowObscured xmlns:a14="http://schemas.microsoft.com/office/drawing/2010/main"/>
            </a:ext>
          </a:extLst>
        </p:spPr>
      </p:pic>
      <p:pic>
        <p:nvPicPr>
          <p:cNvPr id="29" name="Picture 28">
            <a:extLst>
              <a:ext uri="{FF2B5EF4-FFF2-40B4-BE49-F238E27FC236}">
                <a16:creationId xmlns:a16="http://schemas.microsoft.com/office/drawing/2014/main" id="{1A1F5BD0-A768-BCD6-CD2B-03E1AFA7516E}"/>
              </a:ext>
            </a:extLst>
          </p:cNvPr>
          <p:cNvPicPr>
            <a:picLocks noChangeAspect="1"/>
          </p:cNvPicPr>
          <p:nvPr/>
        </p:nvPicPr>
        <p:blipFill>
          <a:blip r:embed="rId6"/>
          <a:srcRect l="11616" t="82500" r="32446"/>
          <a:stretch>
            <a:fillRect/>
          </a:stretch>
        </p:blipFill>
        <p:spPr>
          <a:xfrm>
            <a:off x="5262793" y="5057155"/>
            <a:ext cx="1510988" cy="481765"/>
          </a:xfrm>
          <a:prstGeom prst="rect">
            <a:avLst/>
          </a:prstGeom>
        </p:spPr>
      </p:pic>
      <p:pic>
        <p:nvPicPr>
          <p:cNvPr id="30" name="Picture 29">
            <a:extLst>
              <a:ext uri="{FF2B5EF4-FFF2-40B4-BE49-F238E27FC236}">
                <a16:creationId xmlns:a16="http://schemas.microsoft.com/office/drawing/2014/main" id="{5836FD1B-E57A-C87D-0015-3B037FBAA3EA}"/>
              </a:ext>
            </a:extLst>
          </p:cNvPr>
          <p:cNvPicPr>
            <a:picLocks noChangeAspect="1"/>
          </p:cNvPicPr>
          <p:nvPr/>
        </p:nvPicPr>
        <p:blipFill>
          <a:blip r:embed="rId6"/>
          <a:srcRect l="11616" t="82500" r="32446"/>
          <a:stretch>
            <a:fillRect/>
          </a:stretch>
        </p:blipFill>
        <p:spPr>
          <a:xfrm>
            <a:off x="5323382" y="3731783"/>
            <a:ext cx="1510988" cy="340003"/>
          </a:xfrm>
          <a:prstGeom prst="rect">
            <a:avLst/>
          </a:prstGeom>
        </p:spPr>
      </p:pic>
      <p:pic>
        <p:nvPicPr>
          <p:cNvPr id="32" name="Picture 31">
            <a:extLst>
              <a:ext uri="{FF2B5EF4-FFF2-40B4-BE49-F238E27FC236}">
                <a16:creationId xmlns:a16="http://schemas.microsoft.com/office/drawing/2014/main" id="{BDB9DC6E-10A3-B625-5BEA-73A1E5E4FB3B}"/>
              </a:ext>
            </a:extLst>
          </p:cNvPr>
          <p:cNvPicPr>
            <a:picLocks noChangeAspect="1"/>
          </p:cNvPicPr>
          <p:nvPr/>
        </p:nvPicPr>
        <p:blipFill>
          <a:blip r:embed="rId6"/>
          <a:srcRect l="86107" t="69351"/>
          <a:stretch>
            <a:fillRect/>
          </a:stretch>
        </p:blipFill>
        <p:spPr>
          <a:xfrm>
            <a:off x="6344587" y="3898804"/>
            <a:ext cx="452625" cy="1331333"/>
          </a:xfrm>
          <a:prstGeom prst="rect">
            <a:avLst/>
          </a:prstGeom>
        </p:spPr>
      </p:pic>
      <p:pic>
        <p:nvPicPr>
          <p:cNvPr id="13" name="Picture 12">
            <a:extLst>
              <a:ext uri="{FF2B5EF4-FFF2-40B4-BE49-F238E27FC236}">
                <a16:creationId xmlns:a16="http://schemas.microsoft.com/office/drawing/2014/main" id="{F0EF33BD-C0BB-B829-20F1-E7B5ADED1546}"/>
              </a:ext>
            </a:extLst>
          </p:cNvPr>
          <p:cNvPicPr>
            <a:picLocks noChangeAspect="1"/>
          </p:cNvPicPr>
          <p:nvPr/>
        </p:nvPicPr>
        <p:blipFill>
          <a:blip r:embed="rId10"/>
          <a:srcRect l="38221" t="21358" r="47527" b="63670"/>
          <a:stretch>
            <a:fillRect/>
          </a:stretch>
        </p:blipFill>
        <p:spPr>
          <a:xfrm rot="5400000">
            <a:off x="1710877" y="5028585"/>
            <a:ext cx="778854" cy="6136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9861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86000">
              <a:schemeClr val="bg2">
                <a:shade val="98000"/>
                <a:satMod val="120000"/>
                <a:lumMod val="98000"/>
              </a:schemeClr>
            </a:gs>
            <a:gs pos="12000">
              <a:schemeClr val="accent1">
                <a:lumMod val="40000"/>
                <a:lumOff val="6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FE95-42FD-9AB0-913D-DFE3A18AFAE9}"/>
              </a:ext>
            </a:extLst>
          </p:cNvPr>
          <p:cNvSpPr>
            <a:spLocks noGrp="1"/>
          </p:cNvSpPr>
          <p:nvPr>
            <p:ph type="title"/>
          </p:nvPr>
        </p:nvSpPr>
        <p:spPr>
          <a:xfrm>
            <a:off x="420052" y="399162"/>
            <a:ext cx="6620828" cy="712937"/>
          </a:xfrm>
        </p:spPr>
        <p:txBody>
          <a:bodyPr/>
          <a:lstStyle/>
          <a:p>
            <a:r>
              <a:rPr lang="en-US" dirty="0"/>
              <a:t>State Delegated Programs</a:t>
            </a:r>
          </a:p>
        </p:txBody>
      </p:sp>
      <p:sp>
        <p:nvSpPr>
          <p:cNvPr id="3" name="Slide Number Placeholder 2">
            <a:extLst>
              <a:ext uri="{FF2B5EF4-FFF2-40B4-BE49-F238E27FC236}">
                <a16:creationId xmlns:a16="http://schemas.microsoft.com/office/drawing/2014/main" id="{DCBC99EE-15DF-A164-D7A5-05B6D09C808B}"/>
              </a:ext>
            </a:extLst>
          </p:cNvPr>
          <p:cNvSpPr>
            <a:spLocks noGrp="1"/>
          </p:cNvSpPr>
          <p:nvPr>
            <p:ph type="sldNum" sz="quarter" idx="4"/>
          </p:nvPr>
        </p:nvSpPr>
        <p:spPr/>
        <p:txBody>
          <a:bodyPr/>
          <a:lstStyle/>
          <a:p>
            <a:fld id="{C3DB2ADC-AF19-4574-8C10-79B5B04FCA27}" type="slidenum">
              <a:rPr lang="en-US" smtClean="0"/>
              <a:pPr/>
              <a:t>6</a:t>
            </a:fld>
            <a:endParaRPr lang="en-US" dirty="0"/>
          </a:p>
        </p:txBody>
      </p:sp>
      <p:sp>
        <p:nvSpPr>
          <p:cNvPr id="10" name="Content Placeholder 2">
            <a:extLst>
              <a:ext uri="{FF2B5EF4-FFF2-40B4-BE49-F238E27FC236}">
                <a16:creationId xmlns:a16="http://schemas.microsoft.com/office/drawing/2014/main" id="{22DCB1E4-B85E-3933-5E03-19DD9C61BE7A}"/>
              </a:ext>
            </a:extLst>
          </p:cNvPr>
          <p:cNvSpPr txBox="1">
            <a:spLocks/>
          </p:cNvSpPr>
          <p:nvPr/>
        </p:nvSpPr>
        <p:spPr>
          <a:xfrm>
            <a:off x="248177" y="1607666"/>
            <a:ext cx="6818846" cy="2330641"/>
          </a:xfrm>
          <a:prstGeom prst="rect">
            <a:avLst/>
          </a:prstGeom>
          <a:solidFill>
            <a:schemeClr val="bg1">
              <a:alpha val="33000"/>
            </a:schemeClr>
          </a:solidFill>
        </p:spPr>
        <p:txBody>
          <a:bodyPr>
            <a:normAutofit/>
          </a:bodyPr>
          <a:lstStyle>
            <a:lvl1pPr marL="274320" indent="-274320" algn="l" defTabSz="365760" rtl="0" eaLnBrk="1" latinLnBrk="0" hangingPunct="1">
              <a:spcBef>
                <a:spcPts val="800"/>
              </a:spcBef>
              <a:spcAft>
                <a:spcPts val="0"/>
              </a:spcAft>
              <a:buClr>
                <a:schemeClr val="accent1"/>
              </a:buClr>
              <a:buFont typeface="Wingdings 3" charset="2"/>
              <a:buChar char=""/>
              <a:defRPr sz="1440" kern="1200">
                <a:solidFill>
                  <a:schemeClr val="tx1">
                    <a:lumMod val="75000"/>
                    <a:lumOff val="25000"/>
                  </a:schemeClr>
                </a:solidFill>
                <a:latin typeface="+mn-lt"/>
                <a:ea typeface="+mn-ea"/>
                <a:cs typeface="+mn-cs"/>
              </a:defRPr>
            </a:lvl1pPr>
            <a:lvl2pPr marL="594360" indent="-228600" algn="l" defTabSz="365760" rtl="0" eaLnBrk="1" latinLnBrk="0" hangingPunct="1">
              <a:spcBef>
                <a:spcPts val="800"/>
              </a:spcBef>
              <a:spcAft>
                <a:spcPts val="0"/>
              </a:spcAft>
              <a:buClr>
                <a:schemeClr val="accent1"/>
              </a:buClr>
              <a:buFont typeface="Wingdings 3" charset="2"/>
              <a:buChar char=""/>
              <a:defRPr sz="1280" kern="1200">
                <a:solidFill>
                  <a:schemeClr val="tx1">
                    <a:lumMod val="75000"/>
                    <a:lumOff val="25000"/>
                  </a:schemeClr>
                </a:solidFill>
                <a:latin typeface="+mn-lt"/>
                <a:ea typeface="+mn-ea"/>
                <a:cs typeface="+mn-cs"/>
              </a:defRPr>
            </a:lvl2pPr>
            <a:lvl3pPr marL="914400" indent="-182880" algn="l" defTabSz="365760" rtl="0" eaLnBrk="1" latinLnBrk="0" hangingPunct="1">
              <a:spcBef>
                <a:spcPts val="800"/>
              </a:spcBef>
              <a:spcAft>
                <a:spcPts val="0"/>
              </a:spcAft>
              <a:buClr>
                <a:schemeClr val="accent1"/>
              </a:buClr>
              <a:buFont typeface="Wingdings 3" charset="2"/>
              <a:buChar char=""/>
              <a:defRPr sz="1120" kern="1200">
                <a:solidFill>
                  <a:schemeClr val="tx1">
                    <a:lumMod val="75000"/>
                    <a:lumOff val="25000"/>
                  </a:schemeClr>
                </a:solidFill>
                <a:latin typeface="+mn-lt"/>
                <a:ea typeface="+mn-ea"/>
                <a:cs typeface="+mn-cs"/>
              </a:defRPr>
            </a:lvl3pPr>
            <a:lvl4pPr marL="128016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4pPr>
            <a:lvl5pPr marL="164592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5pPr>
            <a:lvl6pPr marL="201168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6pPr>
            <a:lvl7pPr marL="237744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7pPr>
            <a:lvl8pPr marL="274320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8pPr>
            <a:lvl9pPr marL="310896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9pPr>
          </a:lstStyle>
          <a:p>
            <a:pPr marL="0" indent="0">
              <a:buFont typeface="Wingdings 3" charset="2"/>
              <a:buNone/>
            </a:pPr>
            <a:r>
              <a:rPr lang="en-US" sz="1400" dirty="0"/>
              <a:t>	</a:t>
            </a:r>
            <a:r>
              <a:rPr lang="en-US" sz="1400" dirty="0">
                <a:latin typeface="Georgia Pro" panose="02040502050405020303" pitchFamily="18" charset="0"/>
              </a:rPr>
              <a:t>Pennsylvania's Dirt, Gravel and Low Volume Road (DGLVR) Maintenance Program provides funding to eliminate stream pollution caused by runoff and sediment from the State's comprehensive network of unpaved and low volume public roads.  The Program was enacted into law in April 1997 as Section 9106 of the PA Vehicle Code, with annual funding for "environmentally sensitive road maintenance" for unpaved roads.  The goal of the Program is to create a more environmentally and economically sustainable low volume road network through education, outreach, and project funding.  Beginning in 2014-2015, a portion of the Program’s funding was directed towards paved or sealed low volume roads with 500 vehicles per day or less. </a:t>
            </a:r>
          </a:p>
          <a:p>
            <a:pPr marL="0" indent="0">
              <a:buFont typeface="Wingdings 3" charset="2"/>
              <a:buNone/>
            </a:pPr>
            <a:endParaRPr lang="en-US" dirty="0"/>
          </a:p>
        </p:txBody>
      </p:sp>
      <p:sp>
        <p:nvSpPr>
          <p:cNvPr id="11" name="TextBox 10">
            <a:extLst>
              <a:ext uri="{FF2B5EF4-FFF2-40B4-BE49-F238E27FC236}">
                <a16:creationId xmlns:a16="http://schemas.microsoft.com/office/drawing/2014/main" id="{D180FFBF-B934-E977-B356-E11A23D358EB}"/>
              </a:ext>
            </a:extLst>
          </p:cNvPr>
          <p:cNvSpPr txBox="1"/>
          <p:nvPr/>
        </p:nvSpPr>
        <p:spPr>
          <a:xfrm>
            <a:off x="1060858" y="1112099"/>
            <a:ext cx="5018576" cy="408623"/>
          </a:xfrm>
          <a:prstGeom prst="roundRect">
            <a:avLst/>
          </a:prstGeom>
          <a:solidFill>
            <a:schemeClr val="accent1">
              <a:lumMod val="60000"/>
              <a:lumOff val="40000"/>
            </a:schemeClr>
          </a:solidFill>
        </p:spPr>
        <p:txBody>
          <a:bodyPr wrap="square" rtlCol="0">
            <a:spAutoFit/>
          </a:bodyPr>
          <a:lstStyle/>
          <a:p>
            <a:pPr algn="ctr"/>
            <a:r>
              <a:rPr lang="en-US" dirty="0">
                <a:latin typeface="Georgia Pro" panose="02040502050405020303" pitchFamily="18" charset="0"/>
              </a:rPr>
              <a:t>Dirt, Gravel, and Low Volume Road Program</a:t>
            </a:r>
          </a:p>
        </p:txBody>
      </p:sp>
      <p:pic>
        <p:nvPicPr>
          <p:cNvPr id="12" name="Picture 11">
            <a:extLst>
              <a:ext uri="{FF2B5EF4-FFF2-40B4-BE49-F238E27FC236}">
                <a16:creationId xmlns:a16="http://schemas.microsoft.com/office/drawing/2014/main" id="{EB90521B-7E09-1875-4FA9-A2C146B34FE6}"/>
              </a:ext>
            </a:extLst>
          </p:cNvPr>
          <p:cNvPicPr/>
          <p:nvPr/>
        </p:nvPicPr>
        <p:blipFill>
          <a:blip r:embed="rId3">
            <a:extLst>
              <a:ext uri="{BEBA8EAE-BF5A-486C-A8C5-ECC9F3942E4B}">
                <a14:imgProps xmlns:a14="http://schemas.microsoft.com/office/drawing/2010/main">
                  <a14:imgLayer r:embed="rId4">
                    <a14:imgEffect>
                      <a14:backgroundRemoval t="10000" b="99500" l="3667" r="99833">
                        <a14:foregroundMark x1="3667" y1="99500" x2="20000" y2="88500"/>
                        <a14:foregroundMark x1="20000" y1="88500" x2="22333" y2="84500"/>
                        <a14:foregroundMark x1="92667" y1="60500" x2="99833" y2="68750"/>
                      </a14:backgroundRemoval>
                    </a14:imgEffect>
                  </a14:imgLayer>
                </a14:imgProps>
              </a:ext>
            </a:extLst>
          </a:blip>
          <a:stretch>
            <a:fillRect/>
          </a:stretch>
        </p:blipFill>
        <p:spPr>
          <a:xfrm>
            <a:off x="3330118" y="6841942"/>
            <a:ext cx="3970420" cy="3216458"/>
          </a:xfrm>
          <a:prstGeom prst="rect">
            <a:avLst/>
          </a:prstGeom>
        </p:spPr>
      </p:pic>
      <p:sp>
        <p:nvSpPr>
          <p:cNvPr id="22" name="Rectangle: Rounded Corners 21">
            <a:extLst>
              <a:ext uri="{FF2B5EF4-FFF2-40B4-BE49-F238E27FC236}">
                <a16:creationId xmlns:a16="http://schemas.microsoft.com/office/drawing/2014/main" id="{A67B8F4C-C00A-E0D7-B00F-E86CFBBCE60B}"/>
              </a:ext>
            </a:extLst>
          </p:cNvPr>
          <p:cNvSpPr/>
          <p:nvPr/>
        </p:nvSpPr>
        <p:spPr>
          <a:xfrm>
            <a:off x="259307" y="6473895"/>
            <a:ext cx="6796587" cy="911452"/>
          </a:xfrm>
          <a:prstGeom prst="roundRect">
            <a:avLst/>
          </a:prstGeom>
          <a:solidFill>
            <a:srgbClr val="B093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dirty="0">
                <a:latin typeface="Georgia Pro" panose="02040502050405020303" pitchFamily="18" charset="0"/>
              </a:rPr>
              <a:t>In 2025, JCCD was able to provide $669,739.65</a:t>
            </a:r>
          </a:p>
          <a:p>
            <a:pPr algn="ctr"/>
            <a:r>
              <a:rPr lang="en-US" sz="1350" dirty="0">
                <a:latin typeface="Georgia Pro" panose="02040502050405020303" pitchFamily="18" charset="0"/>
              </a:rPr>
              <a:t>in DGLVR funds to 7 different Municipalities. Laryssa Remmick, Resource Technician, oversaw the completion of the Dirt, Gravel &amp; Low Volume Road Projects.</a:t>
            </a:r>
          </a:p>
        </p:txBody>
      </p:sp>
      <p:sp>
        <p:nvSpPr>
          <p:cNvPr id="17" name="TextBox 16">
            <a:extLst>
              <a:ext uri="{FF2B5EF4-FFF2-40B4-BE49-F238E27FC236}">
                <a16:creationId xmlns:a16="http://schemas.microsoft.com/office/drawing/2014/main" id="{E1672097-6CA7-10DD-674E-6334B572EECB}"/>
              </a:ext>
            </a:extLst>
          </p:cNvPr>
          <p:cNvSpPr txBox="1"/>
          <p:nvPr/>
        </p:nvSpPr>
        <p:spPr>
          <a:xfrm>
            <a:off x="624243" y="3907586"/>
            <a:ext cx="926581" cy="276999"/>
          </a:xfrm>
          <a:prstGeom prst="rect">
            <a:avLst/>
          </a:prstGeom>
          <a:solidFill>
            <a:schemeClr val="bg1">
              <a:alpha val="53000"/>
            </a:schemeClr>
          </a:solidFill>
        </p:spPr>
        <p:txBody>
          <a:bodyPr wrap="square" rtlCol="0">
            <a:spAutoFit/>
          </a:bodyPr>
          <a:lstStyle/>
          <a:p>
            <a:pPr algn="ctr"/>
            <a:r>
              <a:rPr lang="en-US" sz="1200" dirty="0">
                <a:latin typeface="Georgia" panose="02040502050405020303" pitchFamily="18" charset="0"/>
              </a:rPr>
              <a:t>Before</a:t>
            </a:r>
          </a:p>
        </p:txBody>
      </p:sp>
      <p:sp>
        <p:nvSpPr>
          <p:cNvPr id="18" name="TextBox 17">
            <a:extLst>
              <a:ext uri="{FF2B5EF4-FFF2-40B4-BE49-F238E27FC236}">
                <a16:creationId xmlns:a16="http://schemas.microsoft.com/office/drawing/2014/main" id="{4D3166E1-591A-EDD6-6441-DD7412FDE55F}"/>
              </a:ext>
            </a:extLst>
          </p:cNvPr>
          <p:cNvSpPr txBox="1"/>
          <p:nvPr/>
        </p:nvSpPr>
        <p:spPr>
          <a:xfrm>
            <a:off x="3757290" y="3907586"/>
            <a:ext cx="926581" cy="276999"/>
          </a:xfrm>
          <a:prstGeom prst="rect">
            <a:avLst/>
          </a:prstGeom>
          <a:solidFill>
            <a:schemeClr val="bg1">
              <a:alpha val="53000"/>
            </a:schemeClr>
          </a:solidFill>
        </p:spPr>
        <p:txBody>
          <a:bodyPr wrap="square" rtlCol="0">
            <a:spAutoFit/>
          </a:bodyPr>
          <a:lstStyle/>
          <a:p>
            <a:pPr algn="ctr"/>
            <a:r>
              <a:rPr lang="en-US" sz="1200" dirty="0">
                <a:latin typeface="Georgia" panose="02040502050405020303" pitchFamily="18" charset="0"/>
              </a:rPr>
              <a:t>After</a:t>
            </a:r>
          </a:p>
        </p:txBody>
      </p:sp>
      <p:sp>
        <p:nvSpPr>
          <p:cNvPr id="16" name="TextBox 15">
            <a:extLst>
              <a:ext uri="{FF2B5EF4-FFF2-40B4-BE49-F238E27FC236}">
                <a16:creationId xmlns:a16="http://schemas.microsoft.com/office/drawing/2014/main" id="{C8EEFC24-CF1B-2AE3-96B1-F0CF0774CBA9}"/>
              </a:ext>
            </a:extLst>
          </p:cNvPr>
          <p:cNvSpPr txBox="1"/>
          <p:nvPr/>
        </p:nvSpPr>
        <p:spPr>
          <a:xfrm>
            <a:off x="420052" y="7435753"/>
            <a:ext cx="640806" cy="276999"/>
          </a:xfrm>
          <a:prstGeom prst="rect">
            <a:avLst/>
          </a:prstGeom>
          <a:solidFill>
            <a:schemeClr val="bg1">
              <a:alpha val="53000"/>
            </a:schemeClr>
          </a:solidFill>
        </p:spPr>
        <p:txBody>
          <a:bodyPr wrap="square" rtlCol="0">
            <a:spAutoFit/>
          </a:bodyPr>
          <a:lstStyle/>
          <a:p>
            <a:pPr algn="ctr"/>
            <a:r>
              <a:rPr lang="en-US" sz="1200" dirty="0">
                <a:latin typeface="Georgia" panose="02040502050405020303" pitchFamily="18" charset="0"/>
              </a:rPr>
              <a:t>Before</a:t>
            </a:r>
          </a:p>
        </p:txBody>
      </p:sp>
      <p:sp>
        <p:nvSpPr>
          <p:cNvPr id="19" name="TextBox 18">
            <a:extLst>
              <a:ext uri="{FF2B5EF4-FFF2-40B4-BE49-F238E27FC236}">
                <a16:creationId xmlns:a16="http://schemas.microsoft.com/office/drawing/2014/main" id="{B1C86E97-638C-987D-5579-54E3C9D45F7F}"/>
              </a:ext>
            </a:extLst>
          </p:cNvPr>
          <p:cNvSpPr txBox="1"/>
          <p:nvPr/>
        </p:nvSpPr>
        <p:spPr>
          <a:xfrm>
            <a:off x="3330117" y="7431371"/>
            <a:ext cx="640806" cy="276999"/>
          </a:xfrm>
          <a:prstGeom prst="rect">
            <a:avLst/>
          </a:prstGeom>
          <a:solidFill>
            <a:schemeClr val="bg1">
              <a:alpha val="53000"/>
            </a:schemeClr>
          </a:solidFill>
        </p:spPr>
        <p:txBody>
          <a:bodyPr wrap="square" rtlCol="0">
            <a:spAutoFit/>
          </a:bodyPr>
          <a:lstStyle/>
          <a:p>
            <a:pPr algn="ctr"/>
            <a:r>
              <a:rPr lang="en-US" sz="1200" dirty="0">
                <a:latin typeface="Georgia" panose="02040502050405020303" pitchFamily="18" charset="0"/>
              </a:rPr>
              <a:t>After</a:t>
            </a:r>
          </a:p>
        </p:txBody>
      </p:sp>
      <p:pic>
        <p:nvPicPr>
          <p:cNvPr id="5" name="Picture 4" descr="A road through a forest&#10;&#10;AI-generated content may be incorrect.">
            <a:extLst>
              <a:ext uri="{FF2B5EF4-FFF2-40B4-BE49-F238E27FC236}">
                <a16:creationId xmlns:a16="http://schemas.microsoft.com/office/drawing/2014/main" id="{16FFDA47-0EAB-6DC1-8F8F-1487E6C208F8}"/>
              </a:ext>
            </a:extLst>
          </p:cNvPr>
          <p:cNvPicPr>
            <a:picLocks noChangeAspect="1"/>
          </p:cNvPicPr>
          <p:nvPr/>
        </p:nvPicPr>
        <p:blipFill>
          <a:blip r:embed="rId5"/>
          <a:srcRect l="17084" t="21602" r="23699" b="24469"/>
          <a:stretch>
            <a:fillRect/>
          </a:stretch>
        </p:blipFill>
        <p:spPr>
          <a:xfrm>
            <a:off x="3865194" y="4193765"/>
            <a:ext cx="2757795" cy="20070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3A0565BC-4792-8629-9662-444239016CEF}"/>
              </a:ext>
            </a:extLst>
          </p:cNvPr>
          <p:cNvPicPr>
            <a:picLocks noChangeAspect="1"/>
          </p:cNvPicPr>
          <p:nvPr/>
        </p:nvPicPr>
        <p:blipFill>
          <a:blip r:embed="rId6"/>
          <a:stretch>
            <a:fillRect/>
          </a:stretch>
        </p:blipFill>
        <p:spPr>
          <a:xfrm>
            <a:off x="745861" y="4193765"/>
            <a:ext cx="2676121" cy="20070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A23F734F-FEEA-6D5D-51A4-03B3A4225F5C}"/>
              </a:ext>
            </a:extLst>
          </p:cNvPr>
          <p:cNvSpPr txBox="1"/>
          <p:nvPr/>
        </p:nvSpPr>
        <p:spPr>
          <a:xfrm>
            <a:off x="1580959" y="5950817"/>
            <a:ext cx="4153282" cy="338554"/>
          </a:xfrm>
          <a:prstGeom prst="rect">
            <a:avLst/>
          </a:prstGeom>
          <a:solidFill>
            <a:srgbClr val="B0937C">
              <a:alpha val="80000"/>
            </a:srgbClr>
          </a:solidFill>
          <a:effectLst>
            <a:softEdge rad="31750"/>
          </a:effectLst>
        </p:spPr>
        <p:txBody>
          <a:bodyPr wrap="square" rtlCol="0">
            <a:spAutoFit/>
          </a:bodyPr>
          <a:lstStyle/>
          <a:p>
            <a:pPr algn="ctr"/>
            <a:r>
              <a:rPr lang="en-US" sz="1600" b="1" dirty="0">
                <a:solidFill>
                  <a:schemeClr val="bg1"/>
                </a:solidFill>
                <a:latin typeface="Georgia Pro" panose="02040502050405020303" pitchFamily="18" charset="0"/>
              </a:rPr>
              <a:t>Cathers Run Road, Barnett Township</a:t>
            </a:r>
          </a:p>
        </p:txBody>
      </p:sp>
      <p:pic>
        <p:nvPicPr>
          <p:cNvPr id="8" name="Picture 7" descr="A drainage pipe in a gravel area&#10;&#10;AI-generated content may be incorrect.">
            <a:extLst>
              <a:ext uri="{FF2B5EF4-FFF2-40B4-BE49-F238E27FC236}">
                <a16:creationId xmlns:a16="http://schemas.microsoft.com/office/drawing/2014/main" id="{68C033DE-E0FA-61C9-06F8-CBC83F02085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a:off x="3330118" y="7763159"/>
            <a:ext cx="2602299" cy="19510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A road with trees and plants&#10;&#10;AI-generated content may be incorrect.">
            <a:extLst>
              <a:ext uri="{FF2B5EF4-FFF2-40B4-BE49-F238E27FC236}">
                <a16:creationId xmlns:a16="http://schemas.microsoft.com/office/drawing/2014/main" id="{810DB7D5-E442-C1D2-85B9-6D5484CE504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9617" y="7764396"/>
            <a:ext cx="2606937" cy="19485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4" name="TextBox 23">
            <a:extLst>
              <a:ext uri="{FF2B5EF4-FFF2-40B4-BE49-F238E27FC236}">
                <a16:creationId xmlns:a16="http://schemas.microsoft.com/office/drawing/2014/main" id="{42321535-7F3F-5672-E635-A4EF56AB1D76}"/>
              </a:ext>
            </a:extLst>
          </p:cNvPr>
          <p:cNvSpPr txBox="1"/>
          <p:nvPr/>
        </p:nvSpPr>
        <p:spPr>
          <a:xfrm>
            <a:off x="1404601" y="9489961"/>
            <a:ext cx="3369554" cy="338554"/>
          </a:xfrm>
          <a:prstGeom prst="rect">
            <a:avLst/>
          </a:prstGeom>
          <a:solidFill>
            <a:srgbClr val="B0937C">
              <a:alpha val="80000"/>
            </a:srgbClr>
          </a:solidFill>
          <a:effectLst>
            <a:softEdge rad="31750"/>
          </a:effectLst>
        </p:spPr>
        <p:txBody>
          <a:bodyPr wrap="square" rtlCol="0">
            <a:spAutoFit/>
          </a:bodyPr>
          <a:lstStyle/>
          <a:p>
            <a:pPr algn="ctr"/>
            <a:r>
              <a:rPr lang="en-US" sz="1600" b="1" dirty="0">
                <a:solidFill>
                  <a:schemeClr val="bg1"/>
                </a:solidFill>
                <a:latin typeface="Georgia Pro" panose="02040502050405020303" pitchFamily="18" charset="0"/>
              </a:rPr>
              <a:t>Brown Road, Young Township</a:t>
            </a:r>
          </a:p>
        </p:txBody>
      </p:sp>
      <p:pic>
        <p:nvPicPr>
          <p:cNvPr id="25" name="Graphic 24" descr="Construction worker male outline">
            <a:extLst>
              <a:ext uri="{FF2B5EF4-FFF2-40B4-BE49-F238E27FC236}">
                <a16:creationId xmlns:a16="http://schemas.microsoft.com/office/drawing/2014/main" id="{9B574EA1-5F78-C391-F031-A9EB6B7D815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56523" y="126414"/>
            <a:ext cx="914400" cy="914400"/>
          </a:xfrm>
          <a:prstGeom prst="rect">
            <a:avLst/>
          </a:prstGeom>
        </p:spPr>
      </p:pic>
    </p:spTree>
    <p:extLst>
      <p:ext uri="{BB962C8B-B14F-4D97-AF65-F5344CB8AC3E}">
        <p14:creationId xmlns:p14="http://schemas.microsoft.com/office/powerpoint/2010/main" val="2656198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alpha val="0"/>
                <a:lumMod val="58000"/>
                <a:lumOff val="42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6E1DE-D988-960C-DAB5-9F76114BF8AF}"/>
              </a:ext>
            </a:extLst>
          </p:cNvPr>
          <p:cNvSpPr>
            <a:spLocks noGrp="1"/>
          </p:cNvSpPr>
          <p:nvPr>
            <p:ph type="title"/>
          </p:nvPr>
        </p:nvSpPr>
        <p:spPr>
          <a:xfrm>
            <a:off x="259629" y="162184"/>
            <a:ext cx="6620828" cy="1755384"/>
          </a:xfrm>
        </p:spPr>
        <p:txBody>
          <a:bodyPr/>
          <a:lstStyle/>
          <a:p>
            <a:r>
              <a:rPr lang="en-US" dirty="0"/>
              <a:t>Product overview </a:t>
            </a:r>
          </a:p>
        </p:txBody>
      </p:sp>
      <p:sp>
        <p:nvSpPr>
          <p:cNvPr id="3" name="Slide Number Placeholder 2">
            <a:extLst>
              <a:ext uri="{FF2B5EF4-FFF2-40B4-BE49-F238E27FC236}">
                <a16:creationId xmlns:a16="http://schemas.microsoft.com/office/drawing/2014/main" id="{522643B0-B668-8150-0AAC-AFA1C43109DF}"/>
              </a:ext>
            </a:extLst>
          </p:cNvPr>
          <p:cNvSpPr>
            <a:spLocks noGrp="1"/>
          </p:cNvSpPr>
          <p:nvPr>
            <p:ph type="sldNum" sz="quarter" idx="4"/>
          </p:nvPr>
        </p:nvSpPr>
        <p:spPr/>
        <p:txBody>
          <a:bodyPr/>
          <a:lstStyle/>
          <a:p>
            <a:fld id="{C3DB2ADC-AF19-4574-8C10-79B5B04FCA27}" type="slidenum">
              <a:rPr lang="en-US" smtClean="0"/>
              <a:pPr/>
              <a:t>7</a:t>
            </a:fld>
            <a:endParaRPr lang="en-US" dirty="0"/>
          </a:p>
        </p:txBody>
      </p:sp>
      <p:sp>
        <p:nvSpPr>
          <p:cNvPr id="36" name="Title 1">
            <a:extLst>
              <a:ext uri="{FF2B5EF4-FFF2-40B4-BE49-F238E27FC236}">
                <a16:creationId xmlns:a16="http://schemas.microsoft.com/office/drawing/2014/main" id="{A68A04D9-0D61-266E-1753-59147A730101}"/>
              </a:ext>
            </a:extLst>
          </p:cNvPr>
          <p:cNvSpPr txBox="1">
            <a:spLocks/>
          </p:cNvSpPr>
          <p:nvPr/>
        </p:nvSpPr>
        <p:spPr>
          <a:xfrm>
            <a:off x="349126" y="263315"/>
            <a:ext cx="6739391" cy="486498"/>
          </a:xfrm>
          <a:prstGeom prst="roundRect">
            <a:avLst/>
          </a:prstGeom>
          <a:solidFill>
            <a:schemeClr val="accent1">
              <a:lumMod val="60000"/>
              <a:lumOff val="40000"/>
            </a:schemeClr>
          </a:solidFill>
        </p:spPr>
        <p:txBody>
          <a:bodyPr vert="horz" lIns="91440" tIns="45720" rIns="91440" bIns="45720" rtlCol="0" anchor="t">
            <a:normAutofit fontScale="90000"/>
          </a:bodyPr>
          <a:lstStyle>
            <a:lvl1pPr algn="l" defTabSz="365760" rtl="0" eaLnBrk="1" latinLnBrk="0" hangingPunct="1">
              <a:spcBef>
                <a:spcPct val="0"/>
              </a:spcBef>
              <a:buNone/>
              <a:defRPr sz="192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a:solidFill>
                  <a:schemeClr val="tx1"/>
                </a:solidFill>
                <a:latin typeface="Georgia Pro"/>
              </a:rPr>
              <a:t>Chapter 102: Erosion &amp; Sediment Control Program</a:t>
            </a:r>
          </a:p>
        </p:txBody>
      </p:sp>
      <p:sp>
        <p:nvSpPr>
          <p:cNvPr id="37" name="Content Placeholder 2">
            <a:extLst>
              <a:ext uri="{FF2B5EF4-FFF2-40B4-BE49-F238E27FC236}">
                <a16:creationId xmlns:a16="http://schemas.microsoft.com/office/drawing/2014/main" id="{B436014B-750E-D874-A76D-C3AF58EEE2C0}"/>
              </a:ext>
            </a:extLst>
          </p:cNvPr>
          <p:cNvSpPr txBox="1">
            <a:spLocks/>
          </p:cNvSpPr>
          <p:nvPr/>
        </p:nvSpPr>
        <p:spPr>
          <a:xfrm>
            <a:off x="259629" y="815536"/>
            <a:ext cx="6829574" cy="4894841"/>
          </a:xfrm>
          <a:prstGeom prst="rect">
            <a:avLst/>
          </a:prstGeom>
        </p:spPr>
        <p:txBody>
          <a:bodyPr>
            <a:normAutofit/>
          </a:bodyPr>
          <a:lstStyle>
            <a:lvl1pPr marL="274320" indent="-274320" algn="l" defTabSz="365760" rtl="0" eaLnBrk="1" latinLnBrk="0" hangingPunct="1">
              <a:spcBef>
                <a:spcPts val="800"/>
              </a:spcBef>
              <a:spcAft>
                <a:spcPts val="0"/>
              </a:spcAft>
              <a:buClr>
                <a:schemeClr val="accent1"/>
              </a:buClr>
              <a:buFont typeface="Wingdings 3" charset="2"/>
              <a:buChar char=""/>
              <a:defRPr sz="1440" kern="1200">
                <a:solidFill>
                  <a:schemeClr val="tx1">
                    <a:lumMod val="75000"/>
                    <a:lumOff val="25000"/>
                  </a:schemeClr>
                </a:solidFill>
                <a:latin typeface="+mn-lt"/>
                <a:ea typeface="+mn-ea"/>
                <a:cs typeface="+mn-cs"/>
              </a:defRPr>
            </a:lvl1pPr>
            <a:lvl2pPr marL="594360" indent="-228600" algn="l" defTabSz="365760" rtl="0" eaLnBrk="1" latinLnBrk="0" hangingPunct="1">
              <a:spcBef>
                <a:spcPts val="800"/>
              </a:spcBef>
              <a:spcAft>
                <a:spcPts val="0"/>
              </a:spcAft>
              <a:buClr>
                <a:schemeClr val="accent1"/>
              </a:buClr>
              <a:buFont typeface="Wingdings 3" charset="2"/>
              <a:buChar char=""/>
              <a:defRPr sz="1280" kern="1200">
                <a:solidFill>
                  <a:schemeClr val="tx1">
                    <a:lumMod val="75000"/>
                    <a:lumOff val="25000"/>
                  </a:schemeClr>
                </a:solidFill>
                <a:latin typeface="+mn-lt"/>
                <a:ea typeface="+mn-ea"/>
                <a:cs typeface="+mn-cs"/>
              </a:defRPr>
            </a:lvl2pPr>
            <a:lvl3pPr marL="914400" indent="-182880" algn="l" defTabSz="365760" rtl="0" eaLnBrk="1" latinLnBrk="0" hangingPunct="1">
              <a:spcBef>
                <a:spcPts val="800"/>
              </a:spcBef>
              <a:spcAft>
                <a:spcPts val="0"/>
              </a:spcAft>
              <a:buClr>
                <a:schemeClr val="accent1"/>
              </a:buClr>
              <a:buFont typeface="Wingdings 3" charset="2"/>
              <a:buChar char=""/>
              <a:defRPr sz="1120" kern="1200">
                <a:solidFill>
                  <a:schemeClr val="tx1">
                    <a:lumMod val="75000"/>
                    <a:lumOff val="25000"/>
                  </a:schemeClr>
                </a:solidFill>
                <a:latin typeface="+mn-lt"/>
                <a:ea typeface="+mn-ea"/>
                <a:cs typeface="+mn-cs"/>
              </a:defRPr>
            </a:lvl3pPr>
            <a:lvl4pPr marL="128016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4pPr>
            <a:lvl5pPr marL="164592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5pPr>
            <a:lvl6pPr marL="201168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6pPr>
            <a:lvl7pPr marL="237744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7pPr>
            <a:lvl8pPr marL="274320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8pPr>
            <a:lvl9pPr marL="310896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9pPr>
          </a:lstStyle>
          <a:p>
            <a:pPr marL="0" indent="0">
              <a:lnSpc>
                <a:spcPct val="107000"/>
              </a:lnSpc>
              <a:spcBef>
                <a:spcPts val="0"/>
              </a:spcBef>
              <a:buFont typeface="Wingdings 3" charset="2"/>
              <a:buNone/>
            </a:pPr>
            <a:r>
              <a:rPr lang="en-US" sz="1600" dirty="0">
                <a:latin typeface="Georgia Pro" panose="02040502050405020303" pitchFamily="18" charset="0"/>
                <a:ea typeface="Calibri" panose="020F0502020204030204" pitchFamily="34" charset="0"/>
                <a:cs typeface="Times New Roman" panose="02020603050405020304" pitchFamily="18" charset="0"/>
              </a:rPr>
              <a:t>	</a:t>
            </a:r>
          </a:p>
          <a:p>
            <a:pPr marL="0" indent="0">
              <a:lnSpc>
                <a:spcPct val="107000"/>
              </a:lnSpc>
              <a:spcBef>
                <a:spcPts val="0"/>
              </a:spcBef>
              <a:buFont typeface="Wingdings 3" charset="2"/>
              <a:buNone/>
            </a:pPr>
            <a:r>
              <a:rPr lang="en-US" sz="1600" dirty="0">
                <a:latin typeface="Georgia Pro" panose="02040502050405020303" pitchFamily="18" charset="0"/>
                <a:ea typeface="Calibri" panose="020F0502020204030204" pitchFamily="34" charset="0"/>
                <a:cs typeface="Times New Roman" panose="02020603050405020304" pitchFamily="18" charset="0"/>
              </a:rPr>
              <a:t>Pa. Code Title 25 Chapter 102 was created to require persons proposing or conducting earth disturbance activities to develop, implement, and maintain BMPs to minimize the potential for accelerated erosion and sedimentation during construction and plan for post construction stormwater management. Through a delegation agreement with the Department of Environmental Protection, JCCD reviews Erosion and Sediment Control Plans (E&amp;S Plans). Each E&amp;S plan is reviewed for technical adequacy under Chapter 102 requirements.</a:t>
            </a:r>
          </a:p>
          <a:p>
            <a:pPr marL="0" indent="0">
              <a:lnSpc>
                <a:spcPct val="107000"/>
              </a:lnSpc>
              <a:spcBef>
                <a:spcPts val="0"/>
              </a:spcBef>
              <a:buFont typeface="Wingdings 3" charset="2"/>
              <a:buNone/>
            </a:pPr>
            <a:endParaRPr lang="en-US" sz="1600" dirty="0">
              <a:latin typeface="Georgia Pro" panose="02040502050405020303" pitchFamily="18" charset="0"/>
              <a:ea typeface="Calibri" panose="020F0502020204030204" pitchFamily="34" charset="0"/>
              <a:cs typeface="Times New Roman" panose="02020603050405020304" pitchFamily="18" charset="0"/>
            </a:endParaRPr>
          </a:p>
          <a:p>
            <a:pPr marL="0" indent="0">
              <a:lnSpc>
                <a:spcPct val="107000"/>
              </a:lnSpc>
              <a:spcBef>
                <a:spcPts val="0"/>
              </a:spcBef>
              <a:buFont typeface="Wingdings 3" charset="2"/>
              <a:buNone/>
            </a:pPr>
            <a:r>
              <a:rPr lang="en-US" sz="1600" dirty="0">
                <a:latin typeface="Georgia Pro" panose="02040502050405020303" pitchFamily="18" charset="0"/>
                <a:ea typeface="Calibri" panose="020F0502020204030204" pitchFamily="34" charset="0"/>
                <a:cs typeface="Times New Roman" panose="02020603050405020304" pitchFamily="18" charset="0"/>
              </a:rPr>
              <a:t>	A federal regulation that works in conjunction with the state E&amp;S program is the National Pollution Discharge Elimination System (NPDES) Program. This regulation requires earthmoving activities disturbing one acre or more to obtain an NPDES permit which is reviewed by the District.</a:t>
            </a:r>
          </a:p>
          <a:p>
            <a:pPr marL="0" indent="0">
              <a:buFont typeface="Wingdings 3" charset="2"/>
              <a:buNone/>
            </a:pPr>
            <a:endParaRPr lang="en-US" dirty="0"/>
          </a:p>
        </p:txBody>
      </p:sp>
      <p:sp>
        <p:nvSpPr>
          <p:cNvPr id="40" name="TextBox 39">
            <a:extLst>
              <a:ext uri="{FF2B5EF4-FFF2-40B4-BE49-F238E27FC236}">
                <a16:creationId xmlns:a16="http://schemas.microsoft.com/office/drawing/2014/main" id="{4A73D319-5C0A-9391-9DA4-90B13BA75AB1}"/>
              </a:ext>
            </a:extLst>
          </p:cNvPr>
          <p:cNvSpPr txBox="1"/>
          <p:nvPr/>
        </p:nvSpPr>
        <p:spPr>
          <a:xfrm>
            <a:off x="982639" y="8242518"/>
            <a:ext cx="6105878" cy="1815882"/>
          </a:xfrm>
          <a:prstGeom prst="rect">
            <a:avLst/>
          </a:prstGeom>
          <a:noFill/>
        </p:spPr>
        <p:txBody>
          <a:bodyPr wrap="square" rtlCol="0">
            <a:spAutoFit/>
          </a:bodyPr>
          <a:lstStyle/>
          <a:p>
            <a:r>
              <a:rPr lang="en-US" sz="1600" dirty="0">
                <a:effectLst/>
                <a:latin typeface="Georgia Pro" panose="02040502050405020303" pitchFamily="18" charset="0"/>
                <a:ea typeface="Calibri" panose="020F0502020204030204" pitchFamily="34" charset="0"/>
                <a:cs typeface="Times New Roman" panose="02020603050405020304" pitchFamily="18" charset="0"/>
              </a:rPr>
              <a:t>In 2025, 30 Erosion and Sediment Control Plans were reviewed and approved and 2 new NPDES Permits and 2 ESCGP Permits were authorized by Dana Hannibal, District Technician.</a:t>
            </a:r>
          </a:p>
          <a:p>
            <a:endParaRPr lang="en-US" sz="1600" dirty="0">
              <a:effectLst/>
              <a:latin typeface="Georgia Pro" panose="02040502050405020303" pitchFamily="18" charset="0"/>
              <a:ea typeface="Calibri" panose="020F0502020204030204" pitchFamily="34" charset="0"/>
              <a:cs typeface="Times New Roman" panose="02020603050405020304" pitchFamily="18" charset="0"/>
            </a:endParaRPr>
          </a:p>
          <a:p>
            <a:r>
              <a:rPr lang="en-US" sz="1600" dirty="0">
                <a:effectLst/>
                <a:latin typeface="Georgia Pro" panose="02040502050405020303" pitchFamily="18" charset="0"/>
                <a:ea typeface="Calibri" panose="020F0502020204030204" pitchFamily="34" charset="0"/>
                <a:cs typeface="Times New Roman" panose="02020603050405020304" pitchFamily="18" charset="0"/>
              </a:rPr>
              <a:t>Dana Hannibal and Bruce</a:t>
            </a:r>
            <a:r>
              <a:rPr lang="en-US" sz="1600" dirty="0">
                <a:latin typeface="Georgia Pro" panose="02040502050405020303" pitchFamily="18" charset="0"/>
                <a:ea typeface="Calibri" panose="020F0502020204030204" pitchFamily="34" charset="0"/>
                <a:cs typeface="Times New Roman" panose="02020603050405020304" pitchFamily="18" charset="0"/>
              </a:rPr>
              <a:t> Snyder, Conservation Technician, </a:t>
            </a:r>
            <a:r>
              <a:rPr lang="en-US" sz="1600" dirty="0">
                <a:effectLst/>
                <a:latin typeface="Georgia Pro" panose="02040502050405020303" pitchFamily="18" charset="0"/>
                <a:ea typeface="Calibri" panose="020F0502020204030204" pitchFamily="34" charset="0"/>
                <a:cs typeface="Times New Roman" panose="02020603050405020304" pitchFamily="18" charset="0"/>
              </a:rPr>
              <a:t>conducted  117 construction site inspections while providing a total of 417 technical assistance contacts.</a:t>
            </a:r>
          </a:p>
        </p:txBody>
      </p:sp>
      <p:pic>
        <p:nvPicPr>
          <p:cNvPr id="5" name="Picture 4">
            <a:extLst>
              <a:ext uri="{FF2B5EF4-FFF2-40B4-BE49-F238E27FC236}">
                <a16:creationId xmlns:a16="http://schemas.microsoft.com/office/drawing/2014/main" id="{851A180C-0A8E-7215-9DE0-58CA16C228F0}"/>
              </a:ext>
            </a:extLst>
          </p:cNvPr>
          <p:cNvPicPr>
            <a:picLocks noChangeAspect="1"/>
          </p:cNvPicPr>
          <p:nvPr/>
        </p:nvPicPr>
        <p:blipFill>
          <a:blip r:embed="rId3"/>
          <a:stretch>
            <a:fillRect/>
          </a:stretch>
        </p:blipFill>
        <p:spPr>
          <a:xfrm>
            <a:off x="148443" y="5074395"/>
            <a:ext cx="3421600" cy="2566200"/>
          </a:xfrm>
          <a:prstGeom prst="rect">
            <a:avLst/>
          </a:prstGeom>
        </p:spPr>
      </p:pic>
      <p:pic>
        <p:nvPicPr>
          <p:cNvPr id="7" name="Picture 6">
            <a:extLst>
              <a:ext uri="{FF2B5EF4-FFF2-40B4-BE49-F238E27FC236}">
                <a16:creationId xmlns:a16="http://schemas.microsoft.com/office/drawing/2014/main" id="{C4B98D57-8B5D-E588-5801-05587AE19ACB}"/>
              </a:ext>
            </a:extLst>
          </p:cNvPr>
          <p:cNvPicPr>
            <a:picLocks noChangeAspect="1"/>
          </p:cNvPicPr>
          <p:nvPr/>
        </p:nvPicPr>
        <p:blipFill>
          <a:blip r:embed="rId4"/>
          <a:stretch>
            <a:fillRect/>
          </a:stretch>
        </p:blipFill>
        <p:spPr>
          <a:xfrm>
            <a:off x="3778788" y="5074394"/>
            <a:ext cx="3421601" cy="2566201"/>
          </a:xfrm>
          <a:prstGeom prst="rect">
            <a:avLst/>
          </a:prstGeom>
        </p:spPr>
      </p:pic>
      <p:sp>
        <p:nvSpPr>
          <p:cNvPr id="8" name="TextBox 7">
            <a:extLst>
              <a:ext uri="{FF2B5EF4-FFF2-40B4-BE49-F238E27FC236}">
                <a16:creationId xmlns:a16="http://schemas.microsoft.com/office/drawing/2014/main" id="{38F81E6C-E4D6-7C5A-9152-BB73D6B2BEDF}"/>
              </a:ext>
            </a:extLst>
          </p:cNvPr>
          <p:cNvSpPr txBox="1"/>
          <p:nvPr/>
        </p:nvSpPr>
        <p:spPr>
          <a:xfrm>
            <a:off x="165259" y="7711468"/>
            <a:ext cx="3509157" cy="523220"/>
          </a:xfrm>
          <a:prstGeom prst="rect">
            <a:avLst/>
          </a:prstGeom>
          <a:noFill/>
        </p:spPr>
        <p:txBody>
          <a:bodyPr wrap="square" rtlCol="0">
            <a:spAutoFit/>
          </a:bodyPr>
          <a:lstStyle/>
          <a:p>
            <a:pPr algn="ctr"/>
            <a:r>
              <a:rPr lang="en-US" sz="1400" dirty="0">
                <a:latin typeface="Georgia" panose="02040502050405020303" pitchFamily="18" charset="0"/>
                <a:cs typeface="Times New Roman" panose="02020603050405020304" pitchFamily="18" charset="0"/>
              </a:rPr>
              <a:t>North Fork I80 Bridge Project, Brookville Borough &amp; Pine Creek Township</a:t>
            </a:r>
          </a:p>
        </p:txBody>
      </p:sp>
      <p:sp>
        <p:nvSpPr>
          <p:cNvPr id="9" name="TextBox 8">
            <a:extLst>
              <a:ext uri="{FF2B5EF4-FFF2-40B4-BE49-F238E27FC236}">
                <a16:creationId xmlns:a16="http://schemas.microsoft.com/office/drawing/2014/main" id="{4F2929BE-6C9D-2080-1641-A9B08F2A453A}"/>
              </a:ext>
            </a:extLst>
          </p:cNvPr>
          <p:cNvSpPr txBox="1"/>
          <p:nvPr/>
        </p:nvSpPr>
        <p:spPr>
          <a:xfrm>
            <a:off x="3657600" y="7711468"/>
            <a:ext cx="3509157" cy="523220"/>
          </a:xfrm>
          <a:prstGeom prst="rect">
            <a:avLst/>
          </a:prstGeom>
          <a:noFill/>
        </p:spPr>
        <p:txBody>
          <a:bodyPr wrap="square" rtlCol="0">
            <a:spAutoFit/>
          </a:bodyPr>
          <a:lstStyle/>
          <a:p>
            <a:pPr algn="ctr"/>
            <a:r>
              <a:rPr lang="en-US" sz="1400" dirty="0">
                <a:latin typeface="Georgia" panose="02040502050405020303" pitchFamily="18" charset="0"/>
                <a:cs typeface="Times New Roman" panose="02020603050405020304" pitchFamily="18" charset="0"/>
              </a:rPr>
              <a:t>PAWC West Storage Tanks, Punxsutawney Borough</a:t>
            </a:r>
          </a:p>
        </p:txBody>
      </p:sp>
    </p:spTree>
    <p:extLst>
      <p:ext uri="{BB962C8B-B14F-4D97-AF65-F5344CB8AC3E}">
        <p14:creationId xmlns:p14="http://schemas.microsoft.com/office/powerpoint/2010/main" val="1475236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alpha val="0"/>
                <a:lumMod val="58000"/>
                <a:lumOff val="42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338FAA4-A6F5-934B-4912-1EDAEE5E8855}"/>
              </a:ext>
            </a:extLst>
          </p:cNvPr>
          <p:cNvSpPr>
            <a:spLocks noGrp="1"/>
          </p:cNvSpPr>
          <p:nvPr>
            <p:ph type="sldNum" sz="quarter" idx="4"/>
          </p:nvPr>
        </p:nvSpPr>
        <p:spPr/>
        <p:txBody>
          <a:bodyPr/>
          <a:lstStyle/>
          <a:p>
            <a:fld id="{C3DB2ADC-AF19-4574-8C10-79B5B04FCA27}" type="slidenum">
              <a:rPr lang="en-US" smtClean="0"/>
              <a:pPr/>
              <a:t>8</a:t>
            </a:fld>
            <a:endParaRPr lang="en-US" dirty="0"/>
          </a:p>
        </p:txBody>
      </p:sp>
      <p:sp>
        <p:nvSpPr>
          <p:cNvPr id="12" name="Title 1">
            <a:extLst>
              <a:ext uri="{FF2B5EF4-FFF2-40B4-BE49-F238E27FC236}">
                <a16:creationId xmlns:a16="http://schemas.microsoft.com/office/drawing/2014/main" id="{67A52080-BE57-440B-BC67-FED2F4DDE39E}"/>
              </a:ext>
            </a:extLst>
          </p:cNvPr>
          <p:cNvSpPr txBox="1">
            <a:spLocks/>
          </p:cNvSpPr>
          <p:nvPr/>
        </p:nvSpPr>
        <p:spPr>
          <a:xfrm>
            <a:off x="197232" y="305763"/>
            <a:ext cx="6920735" cy="473246"/>
          </a:xfrm>
          <a:prstGeom prst="roundRect">
            <a:avLst/>
          </a:prstGeom>
          <a:solidFill>
            <a:schemeClr val="accent1">
              <a:lumMod val="60000"/>
              <a:lumOff val="40000"/>
            </a:schemeClr>
          </a:solidFill>
        </p:spPr>
        <p:txBody>
          <a:bodyPr vert="horz" lIns="91440" tIns="45720" rIns="91440" bIns="45720" rtlCol="0" anchor="t">
            <a:noAutofit/>
          </a:bodyPr>
          <a:lstStyle>
            <a:lvl1pPr algn="l" defTabSz="365760" rtl="0" eaLnBrk="1" latinLnBrk="0" hangingPunct="1">
              <a:spcBef>
                <a:spcPct val="0"/>
              </a:spcBef>
              <a:buNone/>
              <a:defRPr sz="192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solidFill>
                  <a:schemeClr val="tx1"/>
                </a:solidFill>
                <a:latin typeface="Georgia Pro"/>
              </a:rPr>
              <a:t>Chapter 105: Dam Safety and Encroachments Act</a:t>
            </a:r>
          </a:p>
        </p:txBody>
      </p:sp>
      <p:sp>
        <p:nvSpPr>
          <p:cNvPr id="13" name="Content Placeholder 2">
            <a:extLst>
              <a:ext uri="{FF2B5EF4-FFF2-40B4-BE49-F238E27FC236}">
                <a16:creationId xmlns:a16="http://schemas.microsoft.com/office/drawing/2014/main" id="{B7C5AF2D-45D9-3F4B-2296-9DFD00E8F5D5}"/>
              </a:ext>
            </a:extLst>
          </p:cNvPr>
          <p:cNvSpPr txBox="1">
            <a:spLocks/>
          </p:cNvSpPr>
          <p:nvPr/>
        </p:nvSpPr>
        <p:spPr>
          <a:xfrm>
            <a:off x="80890" y="995680"/>
            <a:ext cx="7037078" cy="2211346"/>
          </a:xfrm>
          <a:prstGeom prst="rect">
            <a:avLst/>
          </a:prstGeom>
        </p:spPr>
        <p:txBody>
          <a:bodyPr>
            <a:normAutofit fontScale="92500" lnSpcReduction="10000"/>
          </a:bodyPr>
          <a:lstStyle>
            <a:lvl1pPr marL="274320" indent="-274320" algn="l" defTabSz="365760" rtl="0" eaLnBrk="1" latinLnBrk="0" hangingPunct="1">
              <a:spcBef>
                <a:spcPts val="800"/>
              </a:spcBef>
              <a:spcAft>
                <a:spcPts val="0"/>
              </a:spcAft>
              <a:buClr>
                <a:schemeClr val="accent1"/>
              </a:buClr>
              <a:buFont typeface="Wingdings 3" charset="2"/>
              <a:buChar char=""/>
              <a:defRPr sz="1440" kern="1200">
                <a:solidFill>
                  <a:schemeClr val="tx1">
                    <a:lumMod val="75000"/>
                    <a:lumOff val="25000"/>
                  </a:schemeClr>
                </a:solidFill>
                <a:latin typeface="+mn-lt"/>
                <a:ea typeface="+mn-ea"/>
                <a:cs typeface="+mn-cs"/>
              </a:defRPr>
            </a:lvl1pPr>
            <a:lvl2pPr marL="594360" indent="-228600" algn="l" defTabSz="365760" rtl="0" eaLnBrk="1" latinLnBrk="0" hangingPunct="1">
              <a:spcBef>
                <a:spcPts val="800"/>
              </a:spcBef>
              <a:spcAft>
                <a:spcPts val="0"/>
              </a:spcAft>
              <a:buClr>
                <a:schemeClr val="accent1"/>
              </a:buClr>
              <a:buFont typeface="Wingdings 3" charset="2"/>
              <a:buChar char=""/>
              <a:defRPr sz="1280" kern="1200">
                <a:solidFill>
                  <a:schemeClr val="tx1">
                    <a:lumMod val="75000"/>
                    <a:lumOff val="25000"/>
                  </a:schemeClr>
                </a:solidFill>
                <a:latin typeface="+mn-lt"/>
                <a:ea typeface="+mn-ea"/>
                <a:cs typeface="+mn-cs"/>
              </a:defRPr>
            </a:lvl2pPr>
            <a:lvl3pPr marL="914400" indent="-182880" algn="l" defTabSz="365760" rtl="0" eaLnBrk="1" latinLnBrk="0" hangingPunct="1">
              <a:spcBef>
                <a:spcPts val="800"/>
              </a:spcBef>
              <a:spcAft>
                <a:spcPts val="0"/>
              </a:spcAft>
              <a:buClr>
                <a:schemeClr val="accent1"/>
              </a:buClr>
              <a:buFont typeface="Wingdings 3" charset="2"/>
              <a:buChar char=""/>
              <a:defRPr sz="1120" kern="1200">
                <a:solidFill>
                  <a:schemeClr val="tx1">
                    <a:lumMod val="75000"/>
                    <a:lumOff val="25000"/>
                  </a:schemeClr>
                </a:solidFill>
                <a:latin typeface="+mn-lt"/>
                <a:ea typeface="+mn-ea"/>
                <a:cs typeface="+mn-cs"/>
              </a:defRPr>
            </a:lvl3pPr>
            <a:lvl4pPr marL="128016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4pPr>
            <a:lvl5pPr marL="164592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5pPr>
            <a:lvl6pPr marL="201168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6pPr>
            <a:lvl7pPr marL="237744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7pPr>
            <a:lvl8pPr marL="274320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8pPr>
            <a:lvl9pPr marL="310896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9pPr>
          </a:lstStyle>
          <a:p>
            <a:pPr marL="0" indent="0">
              <a:lnSpc>
                <a:spcPct val="107000"/>
              </a:lnSpc>
              <a:spcBef>
                <a:spcPts val="0"/>
              </a:spcBef>
              <a:buFont typeface="Wingdings 3" charset="2"/>
              <a:buNone/>
              <a:tabLst>
                <a:tab pos="114300" algn="l"/>
              </a:tabLst>
            </a:pPr>
            <a:endParaRPr lang="en-US" sz="1600" dirty="0">
              <a:latin typeface="Georgia Pro" panose="02040502050405020303" pitchFamily="18" charset="0"/>
              <a:ea typeface="Times New Roman" panose="02020603050405020304" pitchFamily="18" charset="0"/>
              <a:cs typeface="Times New Roman" panose="02020603050405020304" pitchFamily="18" charset="0"/>
            </a:endParaRPr>
          </a:p>
          <a:p>
            <a:pPr marL="0" indent="0">
              <a:lnSpc>
                <a:spcPct val="107000"/>
              </a:lnSpc>
              <a:spcBef>
                <a:spcPts val="0"/>
              </a:spcBef>
              <a:buFont typeface="Wingdings 3" charset="2"/>
              <a:buNone/>
              <a:tabLst>
                <a:tab pos="114300" algn="l"/>
              </a:tabLst>
            </a:pPr>
            <a:r>
              <a:rPr lang="en-US" sz="1600" dirty="0">
                <a:latin typeface="Georgia Pro" panose="02040502050405020303" pitchFamily="18" charset="0"/>
                <a:ea typeface="Times New Roman" panose="02020603050405020304" pitchFamily="18" charset="0"/>
                <a:cs typeface="Times New Roman" panose="02020603050405020304" pitchFamily="18" charset="0"/>
              </a:rPr>
              <a:t>	This state delegated program provides oversight of work in and around streams, wetlands and other bodies of water that has a potential to impact water quality, increase flooding or degrade riparian habitat.</a:t>
            </a:r>
          </a:p>
          <a:p>
            <a:pPr marL="0" indent="0">
              <a:lnSpc>
                <a:spcPct val="107000"/>
              </a:lnSpc>
              <a:spcBef>
                <a:spcPts val="0"/>
              </a:spcBef>
              <a:buFont typeface="Wingdings 3" charset="2"/>
              <a:buNone/>
              <a:tabLst>
                <a:tab pos="114300" algn="l"/>
              </a:tabLst>
            </a:pPr>
            <a:endParaRPr lang="en-US" sz="1600" dirty="0">
              <a:latin typeface="Georgia Pro" panose="02040502050405020303" pitchFamily="18" charset="0"/>
              <a:ea typeface="Times New Roman" panose="02020603050405020304" pitchFamily="18" charset="0"/>
              <a:cs typeface="Times New Roman" panose="02020603050405020304" pitchFamily="18" charset="0"/>
            </a:endParaRPr>
          </a:p>
          <a:p>
            <a:pPr marL="0" indent="0">
              <a:lnSpc>
                <a:spcPct val="107000"/>
              </a:lnSpc>
              <a:spcBef>
                <a:spcPts val="0"/>
              </a:spcBef>
              <a:buFont typeface="Wingdings 3" charset="2"/>
              <a:buNone/>
              <a:tabLst>
                <a:tab pos="114300" algn="l"/>
              </a:tabLst>
            </a:pPr>
            <a:r>
              <a:rPr lang="en-US" sz="1600" dirty="0">
                <a:latin typeface="Georgia Pro" panose="02040502050405020303" pitchFamily="18" charset="0"/>
                <a:ea typeface="Times New Roman" panose="02020603050405020304" pitchFamily="18" charset="0"/>
                <a:cs typeface="Times New Roman" panose="02020603050405020304" pitchFamily="18" charset="0"/>
              </a:rPr>
              <a:t>	The District acknowledges PA DEP General Permits, which authorize certain types of work including: Fish Habitat Enhancement; Small Docks &amp; Boat Ramps; Streambank Stabilization; Utility Line or Minor Road Crossings of streams or wetlands.</a:t>
            </a:r>
          </a:p>
        </p:txBody>
      </p:sp>
      <p:sp>
        <p:nvSpPr>
          <p:cNvPr id="14" name="TextBox 13">
            <a:extLst>
              <a:ext uri="{FF2B5EF4-FFF2-40B4-BE49-F238E27FC236}">
                <a16:creationId xmlns:a16="http://schemas.microsoft.com/office/drawing/2014/main" id="{9CF574FA-F863-C6A2-AF5E-98D73B548331}"/>
              </a:ext>
            </a:extLst>
          </p:cNvPr>
          <p:cNvSpPr txBox="1"/>
          <p:nvPr/>
        </p:nvSpPr>
        <p:spPr>
          <a:xfrm>
            <a:off x="197232" y="3207026"/>
            <a:ext cx="7037078" cy="1246495"/>
          </a:xfrm>
          <a:prstGeom prst="rect">
            <a:avLst/>
          </a:prstGeom>
          <a:noFill/>
        </p:spPr>
        <p:txBody>
          <a:bodyPr wrap="square" rtlCol="0">
            <a:spAutoFit/>
          </a:bodyPr>
          <a:lstStyle/>
          <a:p>
            <a:r>
              <a:rPr lang="en-US" sz="1500" dirty="0">
                <a:latin typeface="Georgia Pro" panose="02040502050405020303" pitchFamily="18" charset="0"/>
              </a:rPr>
              <a:t>In 2025, 12 General Permits for water obstructions and encroachments were acknowledged.  10 Chapter 105 related complaints were investigated.</a:t>
            </a:r>
          </a:p>
          <a:p>
            <a:endParaRPr lang="en-US" sz="1500" dirty="0">
              <a:latin typeface="Georgia Pro" panose="02040502050405020303" pitchFamily="18" charset="0"/>
            </a:endParaRPr>
          </a:p>
          <a:p>
            <a:r>
              <a:rPr lang="en-US" sz="1500" dirty="0">
                <a:latin typeface="Georgia Pro" panose="02040502050405020303" pitchFamily="18" charset="0"/>
              </a:rPr>
              <a:t>The District provided 216 technical assistance contacts concerning permitting and other requirements associated with Chapter 105 regulations.</a:t>
            </a:r>
          </a:p>
        </p:txBody>
      </p:sp>
      <p:pic>
        <p:nvPicPr>
          <p:cNvPr id="3" name="Picture 2">
            <a:extLst>
              <a:ext uri="{FF2B5EF4-FFF2-40B4-BE49-F238E27FC236}">
                <a16:creationId xmlns:a16="http://schemas.microsoft.com/office/drawing/2014/main" id="{D0A5DAA7-9417-5B9D-52DE-7074E3CDB280}"/>
              </a:ext>
            </a:extLst>
          </p:cNvPr>
          <p:cNvPicPr>
            <a:picLocks noChangeAspect="1"/>
          </p:cNvPicPr>
          <p:nvPr/>
        </p:nvPicPr>
        <p:blipFill>
          <a:blip r:embed="rId3"/>
          <a:srcRect t="21717" b="7155"/>
          <a:stretch>
            <a:fillRect/>
          </a:stretch>
        </p:blipFill>
        <p:spPr>
          <a:xfrm>
            <a:off x="1946474" y="4481953"/>
            <a:ext cx="3305908" cy="2110248"/>
          </a:xfrm>
          <a:prstGeom prst="rect">
            <a:avLst/>
          </a:prstGeom>
        </p:spPr>
      </p:pic>
      <p:sp>
        <p:nvSpPr>
          <p:cNvPr id="6" name="TextBox 5">
            <a:extLst>
              <a:ext uri="{FF2B5EF4-FFF2-40B4-BE49-F238E27FC236}">
                <a16:creationId xmlns:a16="http://schemas.microsoft.com/office/drawing/2014/main" id="{426C31AA-3DDA-8D94-B23E-9E507A8BEE29}"/>
              </a:ext>
            </a:extLst>
          </p:cNvPr>
          <p:cNvSpPr txBox="1"/>
          <p:nvPr/>
        </p:nvSpPr>
        <p:spPr>
          <a:xfrm>
            <a:off x="2004643" y="6620633"/>
            <a:ext cx="3305908" cy="369332"/>
          </a:xfrm>
          <a:prstGeom prst="rect">
            <a:avLst/>
          </a:prstGeom>
          <a:noFill/>
        </p:spPr>
        <p:txBody>
          <a:bodyPr wrap="square" rtlCol="0">
            <a:spAutoFit/>
          </a:bodyPr>
          <a:lstStyle/>
          <a:p>
            <a:pPr algn="ctr"/>
            <a:r>
              <a:rPr lang="en-US" dirty="0"/>
              <a:t>GP1 Shirey Streambank</a:t>
            </a:r>
          </a:p>
        </p:txBody>
      </p:sp>
      <p:pic>
        <p:nvPicPr>
          <p:cNvPr id="8" name="Picture 7">
            <a:extLst>
              <a:ext uri="{FF2B5EF4-FFF2-40B4-BE49-F238E27FC236}">
                <a16:creationId xmlns:a16="http://schemas.microsoft.com/office/drawing/2014/main" id="{27BCF543-13EA-3D89-98E4-50ABC5334FE2}"/>
              </a:ext>
            </a:extLst>
          </p:cNvPr>
          <p:cNvPicPr>
            <a:picLocks noChangeAspect="1"/>
          </p:cNvPicPr>
          <p:nvPr/>
        </p:nvPicPr>
        <p:blipFill>
          <a:blip r:embed="rId4"/>
          <a:srcRect l="21923" t="23801" r="2750" b="6121"/>
          <a:stretch>
            <a:fillRect/>
          </a:stretch>
        </p:blipFill>
        <p:spPr>
          <a:xfrm>
            <a:off x="1761750" y="6989965"/>
            <a:ext cx="3791693" cy="2110248"/>
          </a:xfrm>
          <a:prstGeom prst="rect">
            <a:avLst/>
          </a:prstGeom>
        </p:spPr>
      </p:pic>
      <p:sp>
        <p:nvSpPr>
          <p:cNvPr id="9" name="TextBox 8">
            <a:extLst>
              <a:ext uri="{FF2B5EF4-FFF2-40B4-BE49-F238E27FC236}">
                <a16:creationId xmlns:a16="http://schemas.microsoft.com/office/drawing/2014/main" id="{FD96CBB6-B8C0-CACF-47B7-B1BBEA4D5148}"/>
              </a:ext>
            </a:extLst>
          </p:cNvPr>
          <p:cNvSpPr txBox="1"/>
          <p:nvPr/>
        </p:nvSpPr>
        <p:spPr>
          <a:xfrm>
            <a:off x="139060" y="9180981"/>
            <a:ext cx="6920735" cy="923330"/>
          </a:xfrm>
          <a:prstGeom prst="rect">
            <a:avLst/>
          </a:prstGeom>
          <a:noFill/>
        </p:spPr>
        <p:txBody>
          <a:bodyPr wrap="square" rtlCol="0">
            <a:spAutoFit/>
          </a:bodyPr>
          <a:lstStyle/>
          <a:p>
            <a:pPr algn="ctr"/>
            <a:r>
              <a:rPr lang="en-US" dirty="0"/>
              <a:t>Dana Hannibal presented on “Conservation District: Laws and Regulations to the Penn State DuBois Wildlife Technology Program students.</a:t>
            </a:r>
          </a:p>
        </p:txBody>
      </p:sp>
      <p:pic>
        <p:nvPicPr>
          <p:cNvPr id="4" name="Graphic 3" descr="Court outline">
            <a:extLst>
              <a:ext uri="{FF2B5EF4-FFF2-40B4-BE49-F238E27FC236}">
                <a16:creationId xmlns:a16="http://schemas.microsoft.com/office/drawing/2014/main" id="{B35BF44C-1BC7-BB5F-9FF0-498C8E6641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40421" y="8266581"/>
            <a:ext cx="914400" cy="914400"/>
          </a:xfrm>
          <a:prstGeom prst="rect">
            <a:avLst/>
          </a:prstGeom>
        </p:spPr>
      </p:pic>
    </p:spTree>
    <p:extLst>
      <p:ext uri="{BB962C8B-B14F-4D97-AF65-F5344CB8AC3E}">
        <p14:creationId xmlns:p14="http://schemas.microsoft.com/office/powerpoint/2010/main" val="1803119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64E7476-5623-B049-A438-FC057ABDB8B7}"/>
              </a:ext>
            </a:extLst>
          </p:cNvPr>
          <p:cNvSpPr>
            <a:spLocks noGrp="1"/>
          </p:cNvSpPr>
          <p:nvPr>
            <p:ph type="sldNum" sz="quarter" idx="4"/>
          </p:nvPr>
        </p:nvSpPr>
        <p:spPr/>
        <p:txBody>
          <a:bodyPr/>
          <a:lstStyle/>
          <a:p>
            <a:fld id="{C3DB2ADC-AF19-4574-8C10-79B5B04FCA27}" type="slidenum">
              <a:rPr lang="en-US" smtClean="0"/>
              <a:pPr/>
              <a:t>9</a:t>
            </a:fld>
            <a:endParaRPr lang="en-US" dirty="0"/>
          </a:p>
        </p:txBody>
      </p:sp>
      <p:sp>
        <p:nvSpPr>
          <p:cNvPr id="10" name="Title 1">
            <a:extLst>
              <a:ext uri="{FF2B5EF4-FFF2-40B4-BE49-F238E27FC236}">
                <a16:creationId xmlns:a16="http://schemas.microsoft.com/office/drawing/2014/main" id="{AA0EABD1-0771-6C3A-798E-FD5DE67223CA}"/>
              </a:ext>
            </a:extLst>
          </p:cNvPr>
          <p:cNvSpPr txBox="1">
            <a:spLocks/>
          </p:cNvSpPr>
          <p:nvPr/>
        </p:nvSpPr>
        <p:spPr>
          <a:xfrm>
            <a:off x="827129" y="301687"/>
            <a:ext cx="4874318" cy="486498"/>
          </a:xfrm>
          <a:prstGeom prst="roundRect">
            <a:avLst/>
          </a:prstGeom>
          <a:solidFill>
            <a:schemeClr val="accent1">
              <a:lumMod val="60000"/>
              <a:lumOff val="40000"/>
            </a:schemeClr>
          </a:solidFill>
        </p:spPr>
        <p:txBody>
          <a:bodyPr vert="horz" lIns="91440" tIns="45720" rIns="91440" bIns="45720" rtlCol="0" anchor="t">
            <a:normAutofit fontScale="97500" lnSpcReduction="10000"/>
          </a:bodyPr>
          <a:lstStyle>
            <a:lvl1pPr algn="l" defTabSz="365760" rtl="0" eaLnBrk="1" latinLnBrk="0" hangingPunct="1">
              <a:spcBef>
                <a:spcPct val="0"/>
              </a:spcBef>
              <a:buNone/>
              <a:defRPr sz="192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a:solidFill>
                  <a:schemeClr val="tx1"/>
                </a:solidFill>
                <a:latin typeface="Georgia Pro"/>
              </a:rPr>
              <a:t>Nutrient Management Program</a:t>
            </a:r>
          </a:p>
        </p:txBody>
      </p:sp>
      <p:sp>
        <p:nvSpPr>
          <p:cNvPr id="2" name="Content Placeholder 2">
            <a:extLst>
              <a:ext uri="{FF2B5EF4-FFF2-40B4-BE49-F238E27FC236}">
                <a16:creationId xmlns:a16="http://schemas.microsoft.com/office/drawing/2014/main" id="{FAEC0018-1EEB-9EA9-C167-5730C1B04368}"/>
              </a:ext>
            </a:extLst>
          </p:cNvPr>
          <p:cNvSpPr txBox="1">
            <a:spLocks/>
          </p:cNvSpPr>
          <p:nvPr/>
        </p:nvSpPr>
        <p:spPr>
          <a:xfrm>
            <a:off x="532070" y="1150330"/>
            <a:ext cx="6422751" cy="5540512"/>
          </a:xfrm>
          <a:prstGeom prst="rect">
            <a:avLst/>
          </a:prstGeom>
          <a:gradFill>
            <a:gsLst>
              <a:gs pos="0">
                <a:schemeClr val="bg2">
                  <a:tint val="90000"/>
                  <a:satMod val="92000"/>
                  <a:alpha val="0"/>
                  <a:lumMod val="58000"/>
                  <a:lumOff val="42000"/>
                </a:schemeClr>
              </a:gs>
              <a:gs pos="100000">
                <a:schemeClr val="bg2">
                  <a:shade val="98000"/>
                  <a:satMod val="120000"/>
                  <a:lumMod val="98000"/>
                </a:schemeClr>
              </a:gs>
            </a:gsLst>
            <a:path path="circle">
              <a:fillToRect l="50000" t="50000" r="100000" b="100000"/>
            </a:path>
          </a:gradFill>
        </p:spPr>
        <p:txBody>
          <a:bodyPr>
            <a:normAutofit lnSpcReduction="10000"/>
          </a:bodyPr>
          <a:lstStyle>
            <a:lvl1pPr marL="274320" indent="-274320" algn="l" defTabSz="365760" rtl="0" eaLnBrk="1" latinLnBrk="0" hangingPunct="1">
              <a:spcBef>
                <a:spcPts val="800"/>
              </a:spcBef>
              <a:spcAft>
                <a:spcPts val="0"/>
              </a:spcAft>
              <a:buClr>
                <a:schemeClr val="accent1"/>
              </a:buClr>
              <a:buFont typeface="Wingdings 3" charset="2"/>
              <a:buChar char=""/>
              <a:defRPr sz="1440" kern="1200">
                <a:solidFill>
                  <a:schemeClr val="tx1">
                    <a:lumMod val="75000"/>
                    <a:lumOff val="25000"/>
                  </a:schemeClr>
                </a:solidFill>
                <a:latin typeface="+mn-lt"/>
                <a:ea typeface="+mn-ea"/>
                <a:cs typeface="+mn-cs"/>
              </a:defRPr>
            </a:lvl1pPr>
            <a:lvl2pPr marL="594360" indent="-228600" algn="l" defTabSz="365760" rtl="0" eaLnBrk="1" latinLnBrk="0" hangingPunct="1">
              <a:spcBef>
                <a:spcPts val="800"/>
              </a:spcBef>
              <a:spcAft>
                <a:spcPts val="0"/>
              </a:spcAft>
              <a:buClr>
                <a:schemeClr val="accent1"/>
              </a:buClr>
              <a:buFont typeface="Wingdings 3" charset="2"/>
              <a:buChar char=""/>
              <a:defRPr sz="1280" kern="1200">
                <a:solidFill>
                  <a:schemeClr val="tx1">
                    <a:lumMod val="75000"/>
                    <a:lumOff val="25000"/>
                  </a:schemeClr>
                </a:solidFill>
                <a:latin typeface="+mn-lt"/>
                <a:ea typeface="+mn-ea"/>
                <a:cs typeface="+mn-cs"/>
              </a:defRPr>
            </a:lvl2pPr>
            <a:lvl3pPr marL="914400" indent="-182880" algn="l" defTabSz="365760" rtl="0" eaLnBrk="1" latinLnBrk="0" hangingPunct="1">
              <a:spcBef>
                <a:spcPts val="800"/>
              </a:spcBef>
              <a:spcAft>
                <a:spcPts val="0"/>
              </a:spcAft>
              <a:buClr>
                <a:schemeClr val="accent1"/>
              </a:buClr>
              <a:buFont typeface="Wingdings 3" charset="2"/>
              <a:buChar char=""/>
              <a:defRPr sz="1120" kern="1200">
                <a:solidFill>
                  <a:schemeClr val="tx1">
                    <a:lumMod val="75000"/>
                    <a:lumOff val="25000"/>
                  </a:schemeClr>
                </a:solidFill>
                <a:latin typeface="+mn-lt"/>
                <a:ea typeface="+mn-ea"/>
                <a:cs typeface="+mn-cs"/>
              </a:defRPr>
            </a:lvl3pPr>
            <a:lvl4pPr marL="128016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4pPr>
            <a:lvl5pPr marL="164592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5pPr>
            <a:lvl6pPr marL="201168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6pPr>
            <a:lvl7pPr marL="237744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7pPr>
            <a:lvl8pPr marL="274320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8pPr>
            <a:lvl9pPr marL="3108960" indent="-182880" algn="l" defTabSz="365760" rtl="0" eaLnBrk="1" latinLnBrk="0" hangingPunct="1">
              <a:spcBef>
                <a:spcPts val="800"/>
              </a:spcBef>
              <a:spcAft>
                <a:spcPts val="0"/>
              </a:spcAft>
              <a:buClr>
                <a:schemeClr val="accent1"/>
              </a:buClr>
              <a:buFont typeface="Wingdings 3" charset="2"/>
              <a:buChar char=""/>
              <a:defRPr sz="960" kern="1200">
                <a:solidFill>
                  <a:schemeClr val="tx1">
                    <a:lumMod val="75000"/>
                    <a:lumOff val="25000"/>
                  </a:schemeClr>
                </a:solidFill>
                <a:latin typeface="+mn-lt"/>
                <a:ea typeface="+mn-ea"/>
                <a:cs typeface="+mn-cs"/>
              </a:defRPr>
            </a:lvl9pPr>
          </a:lstStyle>
          <a:p>
            <a:pPr marL="0" indent="0">
              <a:buFont typeface="Wingdings 3" charset="2"/>
              <a:buNone/>
            </a:pPr>
            <a:r>
              <a:rPr lang="en-US" sz="1800" dirty="0">
                <a:latin typeface="Georgia Pro" panose="02040502050405020303" pitchFamily="18" charset="0"/>
                <a:ea typeface="Times New Roman" panose="02020603050405020304" pitchFamily="18" charset="0"/>
                <a:cs typeface="Helvetica" panose="020B0604020202020204" pitchFamily="34" charset="0"/>
              </a:rPr>
              <a:t>	</a:t>
            </a:r>
          </a:p>
          <a:p>
            <a:pPr marL="0" indent="0">
              <a:buFont typeface="Wingdings 3" charset="2"/>
              <a:buNone/>
            </a:pPr>
            <a:r>
              <a:rPr lang="en-US" sz="1800" dirty="0">
                <a:latin typeface="Georgia Pro" panose="02040502050405020303" pitchFamily="18" charset="0"/>
                <a:ea typeface="Verdana" panose="020B0604030504040204" pitchFamily="34" charset="0"/>
                <a:cs typeface="Helvetica" panose="020B0604020202020204" pitchFamily="34" charset="0"/>
              </a:rPr>
              <a:t>The Nutrient Management Act (Act 38) requires Concentrated Animal Operations (CAOs) to have and implement a Nutrient Management Plan (a more in-depth version of an MMP). A CAO is an agricultural operation with 8 or more animal equivalent units (AEUs) where the animal density exceeds two AEUs per acre suitable for the application of manure on an annualized basis. (An AEU is equivalent to 1,000 lbs. of animal weight on an annualized basis). Operations that are not CAOs may voluntarily have a NMP developed. </a:t>
            </a:r>
          </a:p>
          <a:p>
            <a:r>
              <a:rPr lang="en-US" sz="1800" dirty="0">
                <a:latin typeface="Georgia Pro" panose="02040502050405020303" pitchFamily="18" charset="0"/>
                <a:ea typeface="Verdana" panose="020B0604030504040204" pitchFamily="34" charset="0"/>
                <a:cs typeface="Helvetica" panose="020B0604020202020204" pitchFamily="34" charset="0"/>
              </a:rPr>
              <a:t>The goal of the program is to maximize use of nutrients on the farm, and to protect soil and water quality.</a:t>
            </a:r>
          </a:p>
          <a:p>
            <a:r>
              <a:rPr lang="en-US" sz="1800" dirty="0">
                <a:latin typeface="Georgia Pro" panose="02040502050405020303" pitchFamily="18" charset="0"/>
                <a:ea typeface="Verdana" panose="020B0604030504040204" pitchFamily="34" charset="0"/>
                <a:cs typeface="Helvetica" panose="020B0604020202020204" pitchFamily="34" charset="0"/>
              </a:rPr>
              <a:t>The State Conservation Commission has oversight of the Nutrient Management Program and the District is delegated to administer Act 38 in Jefferson County. </a:t>
            </a:r>
          </a:p>
          <a:p>
            <a:r>
              <a:rPr lang="en-US" sz="1800" dirty="0">
                <a:latin typeface="Georgia Pro" panose="02040502050405020303" pitchFamily="18" charset="0"/>
                <a:ea typeface="Verdana" panose="020B0604030504040204" pitchFamily="34" charset="0"/>
                <a:cs typeface="Helvetica" panose="020B0604020202020204" pitchFamily="34" charset="0"/>
              </a:rPr>
              <a:t>The District is responsible for reviewing and approving new and amended NMPs, conducting status reviews, investigating complaints, maintaining certification, and providing education and outreach within the community. </a:t>
            </a:r>
          </a:p>
        </p:txBody>
      </p:sp>
      <p:sp>
        <p:nvSpPr>
          <p:cNvPr id="3" name="TextBox 2">
            <a:extLst>
              <a:ext uri="{FF2B5EF4-FFF2-40B4-BE49-F238E27FC236}">
                <a16:creationId xmlns:a16="http://schemas.microsoft.com/office/drawing/2014/main" id="{0F704EF3-DA30-28BA-32C2-7494968F9A9A}"/>
              </a:ext>
            </a:extLst>
          </p:cNvPr>
          <p:cNvSpPr txBox="1"/>
          <p:nvPr/>
        </p:nvSpPr>
        <p:spPr>
          <a:xfrm>
            <a:off x="1059235" y="6931067"/>
            <a:ext cx="5693880" cy="1677382"/>
          </a:xfrm>
          <a:prstGeom prst="rect">
            <a:avLst/>
          </a:prstGeom>
          <a:gradFill>
            <a:gsLst>
              <a:gs pos="0">
                <a:schemeClr val="bg2">
                  <a:tint val="90000"/>
                  <a:satMod val="92000"/>
                  <a:alpha val="0"/>
                  <a:lumMod val="58000"/>
                  <a:lumOff val="42000"/>
                </a:schemeClr>
              </a:gs>
              <a:gs pos="100000">
                <a:schemeClr val="bg2">
                  <a:lumMod val="75000"/>
                </a:schemeClr>
              </a:gs>
            </a:gsLst>
            <a:path path="circle">
              <a:fillToRect l="50000" t="50000" r="100000" b="100000"/>
            </a:path>
          </a:gradFill>
        </p:spPr>
        <p:txBody>
          <a:bodyPr wrap="square" rtlCol="0">
            <a:spAutoFit/>
          </a:bodyPr>
          <a:lstStyle/>
          <a:p>
            <a:r>
              <a:rPr lang="en-US" sz="1700" dirty="0">
                <a:latin typeface="Georgia Pro" panose="02040502050405020303" pitchFamily="18" charset="0"/>
              </a:rPr>
              <a:t>In 2025, the District completed:</a:t>
            </a:r>
          </a:p>
          <a:p>
            <a:pPr marL="285750" indent="-285750">
              <a:buFont typeface="Arial" panose="020B0604020202020204" pitchFamily="34" charset="0"/>
              <a:buChar char="•"/>
            </a:pPr>
            <a:r>
              <a:rPr lang="en-US" sz="1700" dirty="0">
                <a:latin typeface="Georgia Pro" panose="02040502050405020303" pitchFamily="18" charset="0"/>
              </a:rPr>
              <a:t>4 NMP status reviews </a:t>
            </a:r>
          </a:p>
          <a:p>
            <a:pPr marL="285750" indent="-285750">
              <a:buFont typeface="Arial" panose="020B0604020202020204" pitchFamily="34" charset="0"/>
              <a:buChar char="•"/>
            </a:pPr>
            <a:r>
              <a:rPr lang="en-US" sz="1700" dirty="0">
                <a:latin typeface="Georgia Pro" panose="02040502050405020303" pitchFamily="18" charset="0"/>
              </a:rPr>
              <a:t>1 NMP review &amp; approval</a:t>
            </a:r>
          </a:p>
          <a:p>
            <a:pPr marL="285750" indent="-285750">
              <a:buFont typeface="Arial" panose="020B0604020202020204" pitchFamily="34" charset="0"/>
              <a:buChar char="•"/>
            </a:pPr>
            <a:r>
              <a:rPr lang="en-US" sz="1700" dirty="0">
                <a:latin typeface="Georgia Pro" panose="02040502050405020303" pitchFamily="18" charset="0"/>
              </a:rPr>
              <a:t>2 complaint investigations</a:t>
            </a:r>
          </a:p>
          <a:p>
            <a:pPr marL="285750" indent="-285750">
              <a:buFont typeface="Arial" panose="020B0604020202020204" pitchFamily="34" charset="0"/>
              <a:buChar char="•"/>
            </a:pPr>
            <a:r>
              <a:rPr lang="en-US" sz="1700" dirty="0">
                <a:latin typeface="Georgia Pro" panose="02040502050405020303" pitchFamily="18" charset="0"/>
              </a:rPr>
              <a:t>3 PACD Ag Plan Reimbursement applications</a:t>
            </a:r>
          </a:p>
          <a:p>
            <a:pPr marL="285750" indent="-285750">
              <a:buFont typeface="Wingdings" panose="05000000000000000000" pitchFamily="2" charset="2"/>
              <a:buChar char="Ø"/>
            </a:pPr>
            <a:endParaRPr lang="en-US" dirty="0"/>
          </a:p>
        </p:txBody>
      </p:sp>
      <p:pic>
        <p:nvPicPr>
          <p:cNvPr id="6" name="Picture 5" descr="Cow in pasture">
            <a:extLst>
              <a:ext uri="{FF2B5EF4-FFF2-40B4-BE49-F238E27FC236}">
                <a16:creationId xmlns:a16="http://schemas.microsoft.com/office/drawing/2014/main" id="{4850D7E6-CA9D-BADD-33DB-38C8EA8AFDF5}"/>
              </a:ext>
            </a:extLst>
          </p:cNvPr>
          <p:cNvPicPr>
            <a:picLocks noChangeAspect="1"/>
          </p:cNvPicPr>
          <p:nvPr/>
        </p:nvPicPr>
        <p:blipFill>
          <a:blip r:embed="rId3"/>
          <a:stretch>
            <a:fillRect/>
          </a:stretch>
        </p:blipFill>
        <p:spPr>
          <a:xfrm>
            <a:off x="627134" y="8714300"/>
            <a:ext cx="770826" cy="1059782"/>
          </a:xfrm>
          <a:prstGeom prst="rect">
            <a:avLst/>
          </a:prstGeom>
        </p:spPr>
      </p:pic>
      <p:pic>
        <p:nvPicPr>
          <p:cNvPr id="11" name="Picture 10" descr="Wheat in fields">
            <a:extLst>
              <a:ext uri="{FF2B5EF4-FFF2-40B4-BE49-F238E27FC236}">
                <a16:creationId xmlns:a16="http://schemas.microsoft.com/office/drawing/2014/main" id="{2761CC07-1BBF-31A2-1A40-F18CE3F504AB}"/>
              </a:ext>
            </a:extLst>
          </p:cNvPr>
          <p:cNvPicPr>
            <a:picLocks noChangeAspect="1"/>
          </p:cNvPicPr>
          <p:nvPr/>
        </p:nvPicPr>
        <p:blipFill>
          <a:blip r:embed="rId4"/>
          <a:stretch>
            <a:fillRect/>
          </a:stretch>
        </p:blipFill>
        <p:spPr>
          <a:xfrm>
            <a:off x="2195743" y="8871216"/>
            <a:ext cx="2078822" cy="902866"/>
          </a:xfrm>
          <a:prstGeom prst="rect">
            <a:avLst/>
          </a:prstGeom>
        </p:spPr>
      </p:pic>
      <p:pic>
        <p:nvPicPr>
          <p:cNvPr id="13" name="Picture 12" descr="Mother sheep and lambs on grass">
            <a:extLst>
              <a:ext uri="{FF2B5EF4-FFF2-40B4-BE49-F238E27FC236}">
                <a16:creationId xmlns:a16="http://schemas.microsoft.com/office/drawing/2014/main" id="{C4DA66A3-1BBA-0D3B-EBF4-7BF47E8687EE}"/>
              </a:ext>
            </a:extLst>
          </p:cNvPr>
          <p:cNvPicPr>
            <a:picLocks noChangeAspect="1"/>
          </p:cNvPicPr>
          <p:nvPr/>
        </p:nvPicPr>
        <p:blipFill>
          <a:blip r:embed="rId5"/>
          <a:stretch>
            <a:fillRect/>
          </a:stretch>
        </p:blipFill>
        <p:spPr>
          <a:xfrm>
            <a:off x="4982523" y="8844443"/>
            <a:ext cx="1437847" cy="958330"/>
          </a:xfrm>
          <a:prstGeom prst="rect">
            <a:avLst/>
          </a:prstGeom>
        </p:spPr>
      </p:pic>
    </p:spTree>
    <p:extLst>
      <p:ext uri="{BB962C8B-B14F-4D97-AF65-F5344CB8AC3E}">
        <p14:creationId xmlns:p14="http://schemas.microsoft.com/office/powerpoint/2010/main" val="4180197648"/>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0941A018-FB9B-4401-A32C-7E04526866E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7B916DD8-9028-41F0-AB19-FE384D2009A2}">
  <ds:schemaRefs>
    <ds:schemaRef ds:uri="http://schemas.microsoft.com/sharepoint/v3/contenttype/forms"/>
  </ds:schemaRefs>
</ds:datastoreItem>
</file>

<file path=customXml/itemProps2.xml><?xml version="1.0" encoding="utf-8"?>
<ds:datastoreItem xmlns:ds="http://schemas.openxmlformats.org/officeDocument/2006/customXml" ds:itemID="{778B3239-FE1A-45AC-BACA-CC3412D875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1C92F81-A6B6-4190-80A1-406B3B4C18B8}">
  <ds:schemaRefs>
    <ds:schemaRef ds:uri="http://www.w3.org/XML/1998/namespace"/>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230e9df3-be65-4c73-a93b-d1236ebd677e"/>
    <ds:schemaRef ds:uri="http://purl.org/dc/terms/"/>
    <ds:schemaRef ds:uri="16c05727-aa75-4e4a-9b5f-8a80a1165891"/>
    <ds:schemaRef ds:uri="71af3243-3dd4-4a8d-8c0d-dd76da1f02a5"/>
    <ds:schemaRef ds:uri="http://schemas.microsoft.com/sharepoint/v3"/>
    <ds:schemaRef ds:uri="http://purl.org/dc/dcmityp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TM03457491[[fn=Metropolitan]]</Template>
  <TotalTime>1632</TotalTime>
  <Words>3348</Words>
  <Application>Microsoft Office PowerPoint</Application>
  <PresentationFormat>Custom</PresentationFormat>
  <Paragraphs>259</Paragraphs>
  <Slides>23</Slides>
  <Notes>12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23</vt:i4>
      </vt:variant>
    </vt:vector>
  </HeadingPairs>
  <TitlesOfParts>
    <vt:vector size="38" baseType="lpstr">
      <vt:lpstr>Arial</vt:lpstr>
      <vt:lpstr>Calibri</vt:lpstr>
      <vt:lpstr>Calibri Light</vt:lpstr>
      <vt:lpstr>Canva Sans</vt:lpstr>
      <vt:lpstr>Congenial SemiBold</vt:lpstr>
      <vt:lpstr>Corbel</vt:lpstr>
      <vt:lpstr>Georgia</vt:lpstr>
      <vt:lpstr>Georgia Pro</vt:lpstr>
      <vt:lpstr>Georgia Pro Light</vt:lpstr>
      <vt:lpstr>Georgia Pro Semibold</vt:lpstr>
      <vt:lpstr>Metropolis</vt:lpstr>
      <vt:lpstr>Times New Roman</vt:lpstr>
      <vt:lpstr>Wingdings</vt:lpstr>
      <vt:lpstr>Wingdings 3</vt:lpstr>
      <vt:lpstr>Metropolitan</vt:lpstr>
      <vt:lpstr>PowerPoint Presentation</vt:lpstr>
      <vt:lpstr>Table of Contents</vt:lpstr>
      <vt:lpstr>A Conservation District is a legal subdivision of State Government, responsible under law for conservation work within its boundaries, just as Townships and Counties are responsible for roads and other services and school districts are responsible for education. Conservation Districts were created in PA in 1945 in response to the dust bowl of the 1930s.  Conservation Districts were created to improve soil and water conservation. District program areas include erosion and sediment control on earthmoving activities, farm conservation planning, nutrient and manure management planning, environmental education, river cleanups, abandoned mine drainage abatement, and environmentally sensitive maintenance of dirt and gravel roads.  The goal of Districts’ activities is to make all citizens aware of the inter-relationship between human activities and the natural environment.   Districts are managed by citizens who know local problems. In Pennsylvania, a  District’s governing Board is comprised of six appointed Directors (3 Farmer Directors and 3 Public Directors) and one County Commissioner Director.   Districts employ staff to assist Directors in carrying out their responsibilities and objectives.   The Jefferson County Conservation District is a nonprofit entity established by the Jefferson County Commissioners under Pennsylvania’s Conservation District Law. Much of the District’s effectiveness is due to its ability to coordinate local, state, and federal government resources to solve local environmental problems. District employees act as a liaison between all levels of government, environmental agencies, and the general public.   It is the responsibility of the Conservation District Directors to plan and develop the District’s programs. Directors work through District staff to develop programs that address the natural resource conservation needs of the county.  Conservation programs dealing with agriculture, past mining, stormwater, wetland protection, environmental education, and earthmoving are all high priority for the JCCD.  Funding for District operations is obtained from a multitude of sources, mostly State and Federal grants. About 9% of the District’s operating budget came from the County Commissioners’ general fund, which makes District programs a good local investment. </vt:lpstr>
      <vt:lpstr>Meet the Board of Directors</vt:lpstr>
      <vt:lpstr>Staff</vt:lpstr>
      <vt:lpstr>State Delegated Programs</vt:lpstr>
      <vt:lpstr>Product overview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Growing Greener Grant Rattlesnake Creek </vt:lpstr>
      <vt:lpstr>Rattlesnake Creek Stream Restoration Project Story Map</vt:lpstr>
      <vt:lpstr> Funding from the Redbank Creek Watershed Trust was used for maintenance of the Conifer East and Conifer West AMD treatment systems in Beaver Township.    </vt:lpstr>
      <vt:lpstr>Conifer East is a passive treatment system, consisting of a series of ponds, wetlands and a limestone channel at an acid mine discharge site located in Conifer, Jefferson County. The treatment system was designed to precipitate and contain iron, aluminum, and manganese solids in a manner that would allow for periodic monitoring and maintenance of the treatment system.  Routine inspections and water sampling help determine if the system is functioning properly and when maintenance is necessary.  Maintenance consists of reshaping the channel and replacing the limestone.  The placement of fresh limestone re-establishes subsurface treatment.  Subsurface treatment provides the maximum surface area of the limestone to interact with the mine discharge, which allows the system to function at its highest level. The maintenance conducted in 2025 consisted of rebuilding the berm that had been damaged by muskrats. Sampling was conducted in May and September.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Christine Hughes</dc:creator>
  <cp:lastModifiedBy>Shaun Wessell</cp:lastModifiedBy>
  <cp:revision>126</cp:revision>
  <dcterms:created xsi:type="dcterms:W3CDTF">2025-01-17T19:20:41Z</dcterms:created>
  <dcterms:modified xsi:type="dcterms:W3CDTF">2026-01-28T19:24:18Z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